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7315200" cy="9601200"/>
  <p:embeddedFontLst>
    <p:embeddedFont>
      <p:font typeface="Angsana New" panose="02020603050405020304" pitchFamily="18" charset="-34"/>
      <p:regular r:id="rId55"/>
      <p:bold r:id="rId56"/>
      <p:italic r:id="rId57"/>
      <p:boldItalic r:id="rId58"/>
    </p:embeddedFont>
    <p:embeddedFont>
      <p:font typeface="Montserrat" panose="020B0604020202020204" charset="0"/>
      <p:regular r:id="rId59"/>
      <p:bold r:id="rId60"/>
      <p:italic r:id="rId61"/>
      <p:boldItalic r:id="rId62"/>
    </p:embeddedFont>
    <p:embeddedFont>
      <p:font typeface="Open Sans" panose="020B0604020202020204" charset="0"/>
      <p:regular r:id="rId63"/>
      <p:bold r:id="rId64"/>
      <p:italic r:id="rId65"/>
      <p:boldItalic r:id="rId66"/>
    </p:embeddedFont>
    <p:embeddedFont>
      <p:font typeface="Roboto" panose="020B0604020202020204" charset="0"/>
      <p:regular r:id="rId67"/>
      <p:bold r:id="rId68"/>
      <p:italic r:id="rId69"/>
      <p:boldItalic r:id="rId70"/>
    </p:embeddedFont>
    <p:embeddedFont>
      <p:font typeface="CordiaUPC" panose="020B0304020202020204" pitchFamily="34" charset="-34"/>
      <p:regular r:id="rId71"/>
      <p:bold r:id="rId72"/>
      <p:italic r:id="rId73"/>
      <p:boldItalic r:id="rId74"/>
    </p:embeddedFont>
    <p:embeddedFont>
      <p:font typeface="Sarabun" panose="020B0604020202020204" charset="-34"/>
      <p:regular r:id="rId75"/>
      <p:bold r:id="rId76"/>
      <p:italic r:id="rId77"/>
      <p:boldItalic r:id="rId78"/>
    </p:embeddedFont>
    <p:embeddedFont>
      <p:font typeface="TH SarabunPSK" panose="020B0500040200020003" pitchFamily="34" charset="-34"/>
      <p:regular r:id="rId79"/>
      <p:bold r:id="rId80"/>
      <p:italic r:id="rId81"/>
      <p:boldItalic r:id="rId82"/>
    </p:embeddedFont>
    <p:embeddedFont>
      <p:font typeface="Calibri" panose="020F0502020204030204" pitchFamily="3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7" roundtripDataSignature="AMtx7mjmjDlLhOcP6YYbU0/J1N4AyvOx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B9D171-2FE9-47B9-AE07-08CF9B94366F}">
  <a:tblStyle styleId="{94B9D171-2FE9-47B9-AE07-08CF9B9436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5E02D74-5F54-4958-ADBC-05BA8854D08A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76" Type="http://schemas.openxmlformats.org/officeDocument/2006/relationships/font" Target="fonts/font22.fntdata"/><Relationship Id="rId84" Type="http://schemas.openxmlformats.org/officeDocument/2006/relationships/font" Target="fonts/font30.fntdata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font" Target="fonts/font20.fntdata"/><Relationship Id="rId79" Type="http://schemas.openxmlformats.org/officeDocument/2006/relationships/font" Target="fonts/font25.fntdata"/><Relationship Id="rId87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82" Type="http://schemas.openxmlformats.org/officeDocument/2006/relationships/font" Target="fonts/font28.fntdata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80" Type="http://schemas.openxmlformats.org/officeDocument/2006/relationships/font" Target="fonts/font26.fntdata"/><Relationship Id="rId85" Type="http://schemas.openxmlformats.org/officeDocument/2006/relationships/font" Target="fonts/font3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83" Type="http://schemas.openxmlformats.org/officeDocument/2006/relationships/font" Target="fonts/font29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font" Target="fonts/font24.fntdata"/><Relationship Id="rId81" Type="http://schemas.openxmlformats.org/officeDocument/2006/relationships/font" Target="fonts/font27.fntdata"/><Relationship Id="rId86" Type="http://schemas.openxmlformats.org/officeDocument/2006/relationships/font" Target="fonts/font3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26" name="Google Shape;2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37" name="Google Shape;2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47" name="Google Shape;2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57" name="Google Shape;25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76" name="Google Shape;27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86" name="Google Shape;2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2561ef14a_1_1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97" name="Google Shape;297;g132561ef14a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10" name="Google Shape;3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20" name="Google Shape;3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38" name="Google Shape;33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49" name="Google Shape;34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59" name="Google Shape;3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69" name="Google Shape;36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80" name="Google Shape;38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90" name="Google Shape;39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402" name="Google Shape;40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412" name="Google Shape;41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423" name="Google Shape;42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432" name="Google Shape;4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442" name="Google Shape;44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450" name="Google Shape;45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458" name="Google Shape;45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467" name="Google Shape;46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475" name="Google Shape;47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486" name="Google Shape;48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499" name="Google Shape;49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510" name="Google Shape;51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520" name="Google Shape;52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530" name="Google Shape;53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540" name="Google Shape;54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551" name="Google Shape;55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561" name="Google Shape;56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571" name="Google Shape;57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580" name="Google Shape;58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590" name="Google Shape;59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600" name="Google Shape;60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48" name="Google Shape;1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610" name="Google Shape;61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622" name="Google Shape;62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631" name="Google Shape;63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60" name="Google Shape;1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2561ef14a_1_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77" name="Google Shape;177;g132561ef14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5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5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5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3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hyperlink" Target="http://www.rain.it/en/professionisti/elettrovalvole/elettrovalvole-9-vdc/elettrovalvole-150-346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3.jpg"/><Relationship Id="rId7" Type="http://schemas.openxmlformats.org/officeDocument/2006/relationships/hyperlink" Target="http://www.rain.it/en/professionisti/elettrovalvole/elettrovalvole-9-vdc/elettrovalvole-rn-160-plus-349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hyperlink" Target="http://www.rain.it/en/professionisti/elettrovalvole/elettrovalvole-9-vdc/elettrovalovle-rn-180-350" TargetMode="External"/><Relationship Id="rId4" Type="http://schemas.openxmlformats.org/officeDocument/2006/relationships/image" Target="../media/image7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ain.it/en/professionisti/elettrovalvole/accessori-elettrovalvole/solenoide-rain-9vdc-bistabile" TargetMode="Externa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5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ain.it/en/fliwer-gb/centraline-gb/w-dial-352" TargetMode="External"/><Relationship Id="rId5" Type="http://schemas.openxmlformats.org/officeDocument/2006/relationships/hyperlink" Target="http://www.rain.it/en/fliwer-gb/centraline-gb/s-dial-outdoor" TargetMode="External"/><Relationship Id="rId4" Type="http://schemas.openxmlformats.org/officeDocument/2006/relationships/image" Target="../media/image6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8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9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9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97.png"/><Relationship Id="rId4" Type="http://schemas.openxmlformats.org/officeDocument/2006/relationships/image" Target="../media/image96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à¸à¸¥à¸à¸²à¸£à¸à¹à¸à¸«à¸²à¸£à¸¹à¸à¸ à¸²à¸à¸ªà¸³à¸«à¸£à¸±à¸ nodemcu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5822" y="5826920"/>
            <a:ext cx="717852" cy="71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l="25118" t="4292" r="25104" b="4816"/>
          <a:stretch/>
        </p:blipFill>
        <p:spPr>
          <a:xfrm>
            <a:off x="2140673" y="5796077"/>
            <a:ext cx="776953" cy="76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l="2625" r="65490"/>
          <a:stretch/>
        </p:blipFill>
        <p:spPr>
          <a:xfrm>
            <a:off x="3012829" y="5712743"/>
            <a:ext cx="824563" cy="93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t="13611" b="11944"/>
          <a:stretch/>
        </p:blipFill>
        <p:spPr>
          <a:xfrm>
            <a:off x="492034" y="5873552"/>
            <a:ext cx="724819" cy="7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9644514" y="6069782"/>
            <a:ext cx="20116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err="1" smtClean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E.Anumat</a:t>
            </a:r>
            <a:endParaRPr sz="2800" b="1" dirty="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32595" y="5799764"/>
            <a:ext cx="968030" cy="39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8">
            <a:alphaModFix/>
          </a:blip>
          <a:srcRect l="5629" t="32976" r="5370" b="32355"/>
          <a:stretch/>
        </p:blipFill>
        <p:spPr>
          <a:xfrm>
            <a:off x="3932595" y="6193296"/>
            <a:ext cx="966716" cy="37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28210" y="664704"/>
            <a:ext cx="7392809" cy="395645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1824285" y="4550301"/>
            <a:ext cx="9096734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00577D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Ch. 2   </a:t>
            </a:r>
            <a:r>
              <a:rPr lang="en-US" sz="4400" b="1" dirty="0" err="1">
                <a:solidFill>
                  <a:srgbClr val="00577D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ตัวกระตุ้นและการควบคุมในการเกษตร</a:t>
            </a:r>
            <a:r>
              <a:rPr lang="en-US" sz="4400" b="1" dirty="0">
                <a:solidFill>
                  <a:srgbClr val="00577D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 (Actuator and Control)</a:t>
            </a:r>
            <a:endParaRPr sz="4400" dirty="0">
              <a:solidFill>
                <a:schemeClr val="dk1"/>
              </a:solidFill>
              <a:latin typeface="TH SarabunPSK" panose="020B0500040200020003" pitchFamily="34" charset="-34"/>
              <a:ea typeface="Calibri"/>
              <a:cs typeface="TH SarabunPSK" panose="020B0500040200020003" pitchFamily="34" charset="-34"/>
              <a:sym typeface="Calibri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2034" y="428741"/>
            <a:ext cx="3257777" cy="4264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DC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200" name="Google Shape;200;p9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1" name="Google Shape;20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9"/>
          <p:cNvSpPr/>
          <p:nvPr/>
        </p:nvSpPr>
        <p:spPr>
          <a:xfrm>
            <a:off x="3892630" y="6099126"/>
            <a:ext cx="579649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วงจรขับมอเตอร์ไฟตรงอย่างง่ายด้วยรีเลย์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9"/>
          <p:cNvPicPr preferRelativeResize="0"/>
          <p:nvPr/>
        </p:nvPicPr>
        <p:blipFill rotWithShape="1">
          <a:blip r:embed="rId4">
            <a:alphaModFix/>
          </a:blip>
          <a:srcRect t="35078" b="37284"/>
          <a:stretch/>
        </p:blipFill>
        <p:spPr>
          <a:xfrm>
            <a:off x="1067678" y="3053465"/>
            <a:ext cx="4940274" cy="172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9"/>
          <p:cNvPicPr preferRelativeResize="0"/>
          <p:nvPr/>
        </p:nvPicPr>
        <p:blipFill rotWithShape="1">
          <a:blip r:embed="rId4">
            <a:alphaModFix/>
          </a:blip>
          <a:srcRect t="66695" b="5032"/>
          <a:stretch/>
        </p:blipFill>
        <p:spPr>
          <a:xfrm>
            <a:off x="6123640" y="3015828"/>
            <a:ext cx="4934700" cy="1758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6664" y="1817990"/>
            <a:ext cx="4991100" cy="454274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DC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211" name="Google Shape;211;p10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2" name="Google Shape;21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0"/>
          <p:cNvSpPr/>
          <p:nvPr/>
        </p:nvSpPr>
        <p:spPr>
          <a:xfrm>
            <a:off x="3892630" y="6099126"/>
            <a:ext cx="456557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วงจรขับมอเตอร์แบบ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H-Bridge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DC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219" name="Google Shape;219;p11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0" name="Google Shape;22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1" descr="Variable Speed Cooling Fan for Raspberry Pi using PWM (video#138) –  SensorsIO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4083" y="2951472"/>
            <a:ext cx="5552388" cy="312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1" descr="ESP8266 engine PWM - problem on startup - Electrical Engineering Stack  Exchan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4320" y="3265307"/>
            <a:ext cx="571500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1"/>
          <p:cNvSpPr/>
          <p:nvPr/>
        </p:nvSpPr>
        <p:spPr>
          <a:xfrm>
            <a:off x="1606697" y="1918417"/>
            <a:ext cx="50297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ควบคุมความเร็วของมอเตอร์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DC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229" name="Google Shape;229;p12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0" name="Google Shape;230;p12"/>
          <p:cNvSpPr/>
          <p:nvPr/>
        </p:nvSpPr>
        <p:spPr>
          <a:xfrm>
            <a:off x="3244342" y="6089699"/>
            <a:ext cx="589808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Pulse width modulation of a DC motor.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1764502"/>
            <a:ext cx="5358983" cy="3155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1508" y="4798205"/>
            <a:ext cx="4139751" cy="1321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11845" y="2215297"/>
            <a:ext cx="4464883" cy="358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DC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240" name="Google Shape;240;p13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1" name="Google Shape;241;p13"/>
          <p:cNvSpPr/>
          <p:nvPr/>
        </p:nvSpPr>
        <p:spPr>
          <a:xfrm>
            <a:off x="4111608" y="6070068"/>
            <a:ext cx="57709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วงจรขับมอเตอร์ไฟตรงโดยใช้ไอซี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L9110S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3" descr="Image for pos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0942" y="1751728"/>
            <a:ext cx="4814658" cy="425779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3"/>
          <p:cNvSpPr/>
          <p:nvPr/>
        </p:nvSpPr>
        <p:spPr>
          <a:xfrm>
            <a:off x="7245119" y="3253604"/>
            <a:ext cx="396554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</a:pPr>
            <a:r>
              <a:rPr lang="en-US" sz="2800" b="0" i="0">
                <a:solidFill>
                  <a:srgbClr val="333333"/>
                </a:solidFill>
                <a:latin typeface="Angsana New"/>
                <a:ea typeface="Angsana New"/>
                <a:cs typeface="Angsana New"/>
                <a:sym typeface="Angsana New"/>
              </a:rPr>
              <a:t>แรงดันไฟฟ้าอินพุต: 2.5-12V</a:t>
            </a:r>
            <a:endParaRPr sz="2800" b="0" i="0">
              <a:solidFill>
                <a:srgbClr val="555555"/>
              </a:solidFill>
              <a:latin typeface="Angsana New"/>
              <a:ea typeface="Angsana New"/>
              <a:cs typeface="Angsana New"/>
              <a:sym typeface="Angsana New"/>
            </a:endParaRPr>
          </a:p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</a:pPr>
            <a:r>
              <a:rPr lang="en-US" sz="2800" b="0" i="0">
                <a:solidFill>
                  <a:srgbClr val="333333"/>
                </a:solidFill>
                <a:latin typeface="Angsana New"/>
                <a:ea typeface="Angsana New"/>
                <a:cs typeface="Angsana New"/>
                <a:sym typeface="Angsana New"/>
              </a:rPr>
              <a:t>ให้กระแสสูงสุด 800mA</a:t>
            </a:r>
            <a:endParaRPr sz="2800" b="0" i="0">
              <a:solidFill>
                <a:srgbClr val="555555"/>
              </a:solidFill>
              <a:latin typeface="Angsana New"/>
              <a:ea typeface="Angsana New"/>
              <a:cs typeface="Angsana New"/>
              <a:sym typeface="Angsana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DC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250" name="Google Shape;250;p14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p14"/>
          <p:cNvSpPr/>
          <p:nvPr/>
        </p:nvSpPr>
        <p:spPr>
          <a:xfrm>
            <a:off x="4111608" y="6070068"/>
            <a:ext cx="55951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วงจรขับมอเตอร์ไฟตรงโดยใช้ไอซี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L293D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073" y="1866456"/>
            <a:ext cx="5691482" cy="399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4"/>
          <p:cNvPicPr preferRelativeResize="0"/>
          <p:nvPr/>
        </p:nvPicPr>
        <p:blipFill rotWithShape="1">
          <a:blip r:embed="rId5">
            <a:alphaModFix/>
          </a:blip>
          <a:srcRect l="19556" t="54576" r="29778"/>
          <a:stretch/>
        </p:blipFill>
        <p:spPr>
          <a:xfrm>
            <a:off x="5893555" y="2336800"/>
            <a:ext cx="6140197" cy="2940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DC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260" name="Google Shape;260;p15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1" name="Google Shape;261;p15"/>
          <p:cNvSpPr/>
          <p:nvPr/>
        </p:nvSpPr>
        <p:spPr>
          <a:xfrm>
            <a:off x="2951023" y="6275671"/>
            <a:ext cx="72421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ตัวอย่างโปรแกรมขับมอเตอร์ไฟตรงโดยใช้ไอซี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L293D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" name="Google Shape;263;p15"/>
          <p:cNvGraphicFramePr/>
          <p:nvPr/>
        </p:nvGraphicFramePr>
        <p:xfrm>
          <a:off x="1631784" y="1896825"/>
          <a:ext cx="9569625" cy="4434320"/>
        </p:xfrm>
        <a:graphic>
          <a:graphicData uri="http://schemas.openxmlformats.org/drawingml/2006/table">
            <a:tbl>
              <a:tblPr>
                <a:noFill/>
                <a:tableStyleId>{94B9D171-2FE9-47B9-AE07-08CF9B94366F}</a:tableStyleId>
              </a:tblPr>
              <a:tblGrid>
                <a:gridCol w="511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D73A4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MotorL = D1;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Serial.</a:t>
                      </a: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println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400" u="none" strike="noStrike" cap="none">
                          <a:solidFill>
                            <a:srgbClr val="032F6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"speed 300"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);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D73A4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MotorR = D2;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delay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3000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);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D73A4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MotorPWM = D3;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analogWrite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(MotorPWM, </a:t>
                      </a: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);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D73A4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void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u="none" strike="noStrike" cap="none">
                          <a:solidFill>
                            <a:srgbClr val="6F42C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setup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() {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Serial.</a:t>
                      </a: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println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400" u="none" strike="noStrike" cap="none">
                          <a:solidFill>
                            <a:srgbClr val="032F6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"stop"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);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pinMode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(MotorL, OUTPUT);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delay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2000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);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pinMode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(MotorR, OUTPUT);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analogWrite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(MotorPWM, </a:t>
                      </a: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); </a:t>
                      </a:r>
                      <a:r>
                        <a:rPr lang="en-US" sz="1400" u="none" strike="noStrike" cap="none">
                          <a:solidFill>
                            <a:srgbClr val="6A737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// ปรับความเร็วมอเตอร์เป็นระดับ 255</a:t>
                      </a:r>
                      <a:endParaRPr sz="1400" u="none" strike="noStrike" cap="none">
                        <a:solidFill>
                          <a:srgbClr val="24292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pinMode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(MotorPWM, OUTPUT);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Serial.</a:t>
                      </a: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println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400" u="none" strike="noStrike" cap="none">
                          <a:solidFill>
                            <a:srgbClr val="032F6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"speed 1000"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);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Serial.</a:t>
                      </a: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begin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9600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);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delay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3000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);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analogWrite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(MotorPWM, </a:t>
                      </a: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);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D73A4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void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u="none" strike="noStrike" cap="none">
                          <a:solidFill>
                            <a:srgbClr val="6F42C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loop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() {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Serial.</a:t>
                      </a: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println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400" u="none" strike="noStrike" cap="none">
                          <a:solidFill>
                            <a:srgbClr val="032F6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"stop"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);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6A737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// สั่งให้มอเตอร์หมุนขวา</a:t>
                      </a:r>
                      <a:endParaRPr sz="1400" u="none" strike="noStrike" cap="none">
                        <a:solidFill>
                          <a:srgbClr val="24292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delay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2000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);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digitalWrite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(MotorL, </a:t>
                      </a: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);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digitalWrite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(MotorR, </a:t>
                      </a:r>
                      <a:r>
                        <a:rPr lang="en-US" sz="1400" u="none" strike="noStrike" cap="none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400" u="none" strike="noStrike" cap="none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);</a:t>
                      </a:r>
                      <a:endParaRPr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6A737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// ปรับความเร็วมอเตอร์ 0-1023</a:t>
                      </a:r>
                      <a:endParaRPr sz="1400">
                        <a:solidFill>
                          <a:srgbClr val="24292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analogWrite</a:t>
                      </a:r>
                      <a:r>
                        <a:rPr lang="en-US" sz="1400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(MotorPWM, </a:t>
                      </a:r>
                      <a:r>
                        <a:rPr lang="en-US" sz="1400">
                          <a:solidFill>
                            <a:srgbClr val="005CC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300</a:t>
                      </a:r>
                      <a:r>
                        <a:rPr lang="en-US" sz="1400">
                          <a:solidFill>
                            <a:srgbClr val="24292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); </a:t>
                      </a:r>
                      <a:r>
                        <a:rPr lang="en-US" sz="1400">
                          <a:solidFill>
                            <a:srgbClr val="6A737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// ปรับความเร็วมอเตอร์เป็นระดับ 10</a:t>
                      </a:r>
                      <a:endParaRPr sz="1400">
                        <a:solidFill>
                          <a:srgbClr val="24292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25250" marR="25250" marT="12125" marB="12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BLDC (Brushless DC)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269" name="Google Shape;269;p16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0" name="Google Shape;27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052" y="2387819"/>
            <a:ext cx="4553589" cy="366058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2" name="Google Shape;272;p16"/>
          <p:cNvGraphicFramePr/>
          <p:nvPr/>
        </p:nvGraphicFramePr>
        <p:xfrm>
          <a:off x="4383464" y="1825626"/>
          <a:ext cx="6817950" cy="435135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D1D1D1"/>
                    </a:gs>
                    <a:gs pos="50000">
                      <a:srgbClr val="C7C7C7"/>
                    </a:gs>
                    <a:gs pos="100000">
                      <a:srgbClr val="C0C0C0"/>
                    </a:gs>
                  </a:gsLst>
                  <a:lin ang="5400000" scaled="0"/>
                </a:gradFill>
                <a:tableStyleId>{75E02D74-5F54-4958-ADBC-05BA8854D08A}</a:tableStyleId>
              </a:tblPr>
              <a:tblGrid>
                <a:gridCol w="102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4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6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6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8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89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94000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อเตอร์ชุด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จำนวนเสา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แรงดันไฟฟ้า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ความเร็ว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แรงบิด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Rated current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กำลังไฟ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แรงบิดสูงสุด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ความยาว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น้ำหนัก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VDC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Rpm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N.M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แอมป์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วัตต์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N.M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มม.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กก.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LK42BL4024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8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24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4000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0.063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1.65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27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0.185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40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0.3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LK42BL6024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8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24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4000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0.125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2.4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52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0.38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60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0.47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LK42BL8024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8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24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4000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0.185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4.5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77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0.55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80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0.65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LK57BL4524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4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24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3000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0.055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1.16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17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0.165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45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0.33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LK57BL5524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4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24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3000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0.11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2.4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35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0.33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55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0.44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LK57BL7524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4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24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3000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0.22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4.8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70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0.66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75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0.75</a:t>
                      </a:r>
                      <a:endParaRPr sz="18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20850" marR="20850" marT="10425" marB="10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3" name="Google Shape;273;p16"/>
          <p:cNvSpPr/>
          <p:nvPr/>
        </p:nvSpPr>
        <p:spPr>
          <a:xfrm>
            <a:off x="4060458" y="6215935"/>
            <a:ext cx="37646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ตัวอย่าง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BLDC motor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BLDC (Brushless DC)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279" name="Google Shape;279;p17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0" name="Google Shape;28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9443" y="1709868"/>
            <a:ext cx="7115175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7"/>
          <p:cNvPicPr preferRelativeResize="0"/>
          <p:nvPr/>
        </p:nvPicPr>
        <p:blipFill rotWithShape="1">
          <a:blip r:embed="rId5">
            <a:alphaModFix/>
          </a:blip>
          <a:srcRect l="5740" r="12933"/>
          <a:stretch/>
        </p:blipFill>
        <p:spPr>
          <a:xfrm>
            <a:off x="417382" y="2493145"/>
            <a:ext cx="3890667" cy="3187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7"/>
          <p:cNvSpPr/>
          <p:nvPr/>
        </p:nvSpPr>
        <p:spPr>
          <a:xfrm>
            <a:off x="4060458" y="6103904"/>
            <a:ext cx="38702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ตัวอย่าง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BLDC motor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BLDC (Brushless DC)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289" name="Google Shape;289;p18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0" name="Google Shape;29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8"/>
          <p:cNvSpPr/>
          <p:nvPr/>
        </p:nvSpPr>
        <p:spPr>
          <a:xfrm>
            <a:off x="2100075" y="1717650"/>
            <a:ext cx="456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การควบคุม BLDC motor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18"/>
          <p:cNvPicPr preferRelativeResize="0"/>
          <p:nvPr/>
        </p:nvPicPr>
        <p:blipFill rotWithShape="1">
          <a:blip r:embed="rId4">
            <a:alphaModFix/>
          </a:blip>
          <a:srcRect t="23220" b="25959"/>
          <a:stretch/>
        </p:blipFill>
        <p:spPr>
          <a:xfrm>
            <a:off x="1235575" y="2389025"/>
            <a:ext cx="4862500" cy="24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8"/>
          <p:cNvPicPr preferRelativeResize="0"/>
          <p:nvPr/>
        </p:nvPicPr>
        <p:blipFill rotWithShape="1">
          <a:blip r:embed="rId5">
            <a:alphaModFix/>
          </a:blip>
          <a:srcRect t="21838"/>
          <a:stretch/>
        </p:blipFill>
        <p:spPr>
          <a:xfrm>
            <a:off x="6663975" y="2514025"/>
            <a:ext cx="4939176" cy="3860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8"/>
          <p:cNvSpPr txBox="1"/>
          <p:nvPr/>
        </p:nvSpPr>
        <p:spPr>
          <a:xfrm>
            <a:off x="2166825" y="5008300"/>
            <a:ext cx="3000000" cy="1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</a:rPr>
              <a:t>กระแสสูงสุด: 50 ± 1A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</a:rPr>
              <a:t>แรงดันไฟฟ้า: DC56-90V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</a:rPr>
              <a:t>ชุดปรับความเร็ว: 1-4.2V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</a:rPr>
              <a:t>Rated current : 25A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</a:rPr>
              <a:t>เบรคอินพุต: LOW-Level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4000"/>
              <a:buFont typeface="Sarabun"/>
              <a:buNone/>
            </a:pPr>
            <a:r>
              <a:rPr lang="en-US" sz="40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         Actuator และการควบคุม</a:t>
            </a:r>
            <a:endParaRPr/>
          </a:p>
        </p:txBody>
      </p:sp>
      <p:cxnSp>
        <p:nvCxnSpPr>
          <p:cNvPr id="99" name="Google Shape;99;p2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l="10087" r="12845" b="7089"/>
          <a:stretch/>
        </p:blipFill>
        <p:spPr>
          <a:xfrm>
            <a:off x="248729" y="688244"/>
            <a:ext cx="2380891" cy="96633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/>
          <p:nvPr/>
        </p:nvSpPr>
        <p:spPr>
          <a:xfrm>
            <a:off x="4653086" y="3025465"/>
            <a:ext cx="1080120" cy="72008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2996902" y="3169481"/>
            <a:ext cx="576064" cy="432048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A/D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5373166" y="5617753"/>
            <a:ext cx="1224136" cy="792088"/>
          </a:xfrm>
          <a:prstGeom prst="rect">
            <a:avLst/>
          </a:prstGeom>
          <a:solidFill>
            <a:srgbClr val="BBD6E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 Transducer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844774" y="4609641"/>
            <a:ext cx="1152128" cy="576064"/>
          </a:xfrm>
          <a:prstGeom prst="rect">
            <a:avLst/>
          </a:prstGeom>
          <a:solidFill>
            <a:srgbClr val="FEE59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ปรับสภาพสัญญาณ</a:t>
            </a:r>
            <a:endParaRPr sz="1100" dirty="0"/>
          </a:p>
        </p:txBody>
      </p:sp>
      <p:sp>
        <p:nvSpPr>
          <p:cNvPr id="105" name="Google Shape;105;p2"/>
          <p:cNvSpPr/>
          <p:nvPr/>
        </p:nvSpPr>
        <p:spPr>
          <a:xfrm>
            <a:off x="9045574" y="3097473"/>
            <a:ext cx="1152128" cy="576064"/>
          </a:xfrm>
          <a:prstGeom prst="rect">
            <a:avLst/>
          </a:prstGeom>
          <a:solidFill>
            <a:srgbClr val="C9C9C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ระบบ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system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" name="Google Shape;106;p2"/>
          <p:cNvCxnSpPr>
            <a:stCxn id="102" idx="3"/>
            <a:endCxn id="101" idx="1"/>
          </p:cNvCxnSpPr>
          <p:nvPr/>
        </p:nvCxnSpPr>
        <p:spPr>
          <a:xfrm>
            <a:off x="3572966" y="3385505"/>
            <a:ext cx="1080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07" name="Google Shape;107;p2"/>
          <p:cNvCxnSpPr>
            <a:stCxn id="101" idx="3"/>
          </p:cNvCxnSpPr>
          <p:nvPr/>
        </p:nvCxnSpPr>
        <p:spPr>
          <a:xfrm>
            <a:off x="5733206" y="3385505"/>
            <a:ext cx="21603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8" name="Google Shape;108;p2"/>
          <p:cNvSpPr/>
          <p:nvPr/>
        </p:nvSpPr>
        <p:spPr>
          <a:xfrm>
            <a:off x="6597302" y="4105585"/>
            <a:ext cx="1152128" cy="64807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อุปกรณ์แสดงผล</a:t>
            </a: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4509070" y="2377393"/>
            <a:ext cx="1368152" cy="36004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หน่วยความจำ</a:t>
            </a:r>
            <a:endParaRPr dirty="0"/>
          </a:p>
        </p:txBody>
      </p:sp>
      <p:cxnSp>
        <p:nvCxnSpPr>
          <p:cNvPr id="110" name="Google Shape;110;p2"/>
          <p:cNvCxnSpPr>
            <a:stCxn id="101" idx="0"/>
            <a:endCxn id="109" idx="2"/>
          </p:cNvCxnSpPr>
          <p:nvPr/>
        </p:nvCxnSpPr>
        <p:spPr>
          <a:xfrm rot="10800000">
            <a:off x="5193146" y="2737465"/>
            <a:ext cx="0" cy="28800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miter lim="800000"/>
            <a:headEnd type="stealth" w="med" len="med"/>
            <a:tailEnd type="stealth" w="med" len="med"/>
          </a:ln>
        </p:spPr>
      </p:cxnSp>
      <p:sp>
        <p:nvSpPr>
          <p:cNvPr id="111" name="Google Shape;111;p2"/>
          <p:cNvSpPr/>
          <p:nvPr/>
        </p:nvSpPr>
        <p:spPr>
          <a:xfrm>
            <a:off x="4581078" y="4105585"/>
            <a:ext cx="1224136" cy="43204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อุปกรณ์อินพุต</a:t>
            </a:r>
            <a:endParaRPr sz="1050" dirty="0"/>
          </a:p>
        </p:txBody>
      </p:sp>
      <p:cxnSp>
        <p:nvCxnSpPr>
          <p:cNvPr id="112" name="Google Shape;112;p2"/>
          <p:cNvCxnSpPr>
            <a:stCxn id="105" idx="3"/>
            <a:endCxn id="103" idx="3"/>
          </p:cNvCxnSpPr>
          <p:nvPr/>
        </p:nvCxnSpPr>
        <p:spPr>
          <a:xfrm flipH="1">
            <a:off x="6597402" y="3385505"/>
            <a:ext cx="3600300" cy="2628300"/>
          </a:xfrm>
          <a:prstGeom prst="bentConnector3">
            <a:avLst>
              <a:gd name="adj1" fmla="val -6349"/>
            </a:avLst>
          </a:prstGeom>
          <a:noFill/>
          <a:ln w="28575" cap="flat" cmpd="sng">
            <a:solidFill>
              <a:srgbClr val="009900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3" name="Google Shape;113;p2"/>
          <p:cNvSpPr/>
          <p:nvPr/>
        </p:nvSpPr>
        <p:spPr>
          <a:xfrm>
            <a:off x="4293046" y="2089361"/>
            <a:ext cx="1728192" cy="2664296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" name="Google Shape;114;p2"/>
          <p:cNvCxnSpPr>
            <a:stCxn id="111" idx="0"/>
            <a:endCxn id="101" idx="2"/>
          </p:cNvCxnSpPr>
          <p:nvPr/>
        </p:nvCxnSpPr>
        <p:spPr>
          <a:xfrm rot="-5400000">
            <a:off x="5013446" y="3925285"/>
            <a:ext cx="360000" cy="600"/>
          </a:xfrm>
          <a:prstGeom prst="bentConnector3">
            <a:avLst>
              <a:gd name="adj1" fmla="val 49785"/>
            </a:avLst>
          </a:prstGeom>
          <a:noFill/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5" name="Google Shape;115;p2"/>
          <p:cNvSpPr/>
          <p:nvPr/>
        </p:nvSpPr>
        <p:spPr>
          <a:xfrm>
            <a:off x="9045574" y="3745545"/>
            <a:ext cx="1152128" cy="1512168"/>
          </a:xfrm>
          <a:prstGeom prst="snip1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7B7B7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ระบบที่ต้องการควบคุม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เช่นวาล์วไฟฟ้า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เครื่องทำความร้อน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มอเตอร์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เป็นต้น</a:t>
            </a:r>
            <a:endParaRPr sz="1100" dirty="0"/>
          </a:p>
        </p:txBody>
      </p:sp>
      <p:sp>
        <p:nvSpPr>
          <p:cNvPr id="116" name="Google Shape;116;p2"/>
          <p:cNvSpPr txBox="1"/>
          <p:nvPr/>
        </p:nvSpPr>
        <p:spPr>
          <a:xfrm>
            <a:off x="6669310" y="5701955"/>
            <a:ext cx="352839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ปริมาณทางฟิสิกส์ เช่น ความร้อน  ความเร็ว ระยะทาง มุม ความดัน เป็นต้น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2636862" y="5689761"/>
            <a:ext cx="27363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ปริมาณทางไฟฟ้า  เช่น แรงดันไฟฟ้า</a:t>
            </a:r>
            <a:endParaRPr/>
          </a:p>
        </p:txBody>
      </p:sp>
      <p:pic>
        <p:nvPicPr>
          <p:cNvPr id="118" name="Google Shape;118;p2" descr="D:\อาจารย์อนุมัติ\งานสอน\วิชา Microcomputer interfacing\200px-Op-amp_symbol.sv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6902" y="4465625"/>
            <a:ext cx="1105534" cy="9397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2"/>
          <p:cNvCxnSpPr>
            <a:stCxn id="103" idx="1"/>
            <a:endCxn id="104" idx="2"/>
          </p:cNvCxnSpPr>
          <p:nvPr/>
        </p:nvCxnSpPr>
        <p:spPr>
          <a:xfrm rot="10800000">
            <a:off x="2420866" y="5185797"/>
            <a:ext cx="2952300" cy="828000"/>
          </a:xfrm>
          <a:prstGeom prst="bentConnector2">
            <a:avLst/>
          </a:prstGeom>
          <a:noFill/>
          <a:ln w="28575" cap="flat" cmpd="sng">
            <a:solidFill>
              <a:schemeClr val="accent4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20" name="Google Shape;120;p2"/>
          <p:cNvCxnSpPr>
            <a:stCxn id="104" idx="0"/>
            <a:endCxn id="102" idx="1"/>
          </p:cNvCxnSpPr>
          <p:nvPr/>
        </p:nvCxnSpPr>
        <p:spPr>
          <a:xfrm rot="-5400000">
            <a:off x="2096838" y="3709641"/>
            <a:ext cx="1224000" cy="576000"/>
          </a:xfrm>
          <a:prstGeom prst="bentConnector2">
            <a:avLst/>
          </a:prstGeom>
          <a:noFill/>
          <a:ln w="28575" cap="flat" cmpd="sng">
            <a:solidFill>
              <a:schemeClr val="accent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1" name="Google Shape;121;p2"/>
          <p:cNvSpPr/>
          <p:nvPr/>
        </p:nvSpPr>
        <p:spPr>
          <a:xfrm>
            <a:off x="7893446" y="3097473"/>
            <a:ext cx="936104" cy="576064"/>
          </a:xfrm>
          <a:prstGeom prst="rect">
            <a:avLst/>
          </a:prstGeom>
          <a:solidFill>
            <a:srgbClr val="C9C9C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ขยายสัญญาณ</a:t>
            </a:r>
            <a:endParaRPr sz="1050" dirty="0"/>
          </a:p>
        </p:txBody>
      </p:sp>
      <p:cxnSp>
        <p:nvCxnSpPr>
          <p:cNvPr id="122" name="Google Shape;122;p2"/>
          <p:cNvCxnSpPr>
            <a:stCxn id="121" idx="3"/>
            <a:endCxn id="105" idx="1"/>
          </p:cNvCxnSpPr>
          <p:nvPr/>
        </p:nvCxnSpPr>
        <p:spPr>
          <a:xfrm>
            <a:off x="8829550" y="3385505"/>
            <a:ext cx="2160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23" name="Google Shape;123;p2"/>
          <p:cNvCxnSpPr>
            <a:endCxn id="108" idx="1"/>
          </p:cNvCxnSpPr>
          <p:nvPr/>
        </p:nvCxnSpPr>
        <p:spPr>
          <a:xfrm rot="-5400000" flipH="1">
            <a:off x="5859302" y="3691621"/>
            <a:ext cx="1044000" cy="432000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124" name="Google Shape;124;p2"/>
          <p:cNvPicPr preferRelativeResize="0"/>
          <p:nvPr/>
        </p:nvPicPr>
        <p:blipFill rotWithShape="1">
          <a:blip r:embed="rId5">
            <a:alphaModFix/>
          </a:blip>
          <a:srcRect l="27994" t="40000" r="48676" b="32499"/>
          <a:stretch/>
        </p:blipFill>
        <p:spPr>
          <a:xfrm>
            <a:off x="8037462" y="2377393"/>
            <a:ext cx="589156" cy="6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 txBox="1"/>
          <p:nvPr/>
        </p:nvSpPr>
        <p:spPr>
          <a:xfrm>
            <a:off x="2348830" y="3097473"/>
            <a:ext cx="7200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0-5 v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"/>
          <p:cNvSpPr txBox="1"/>
          <p:nvPr/>
        </p:nvSpPr>
        <p:spPr>
          <a:xfrm>
            <a:off x="3572966" y="3118959"/>
            <a:ext cx="11521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01001011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7317382" y="2897165"/>
            <a:ext cx="3403076" cy="832663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132561ef14a_1_17" descr="https://ae01.alicdn.com/kf/HTB1R61RTkvoK1RjSZFwq6AiCFXa7.jpg"/>
          <p:cNvPicPr preferRelativeResize="0"/>
          <p:nvPr/>
        </p:nvPicPr>
        <p:blipFill rotWithShape="1">
          <a:blip r:embed="rId3">
            <a:alphaModFix/>
          </a:blip>
          <a:srcRect t="17492" b="18898"/>
          <a:stretch/>
        </p:blipFill>
        <p:spPr>
          <a:xfrm>
            <a:off x="882670" y="2243583"/>
            <a:ext cx="5301476" cy="337225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32561ef14a_1_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BLDC (Brushless DC)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301" name="Google Shape;301;g132561ef14a_1_17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2" name="Google Shape;302;g132561ef14a_1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132561ef14a_1_17" descr="https://ae01.alicdn.com/kf/H339dc108c59c4b82820c59600c41febel.jpg"/>
          <p:cNvPicPr preferRelativeResize="0"/>
          <p:nvPr/>
        </p:nvPicPr>
        <p:blipFill rotWithShape="1">
          <a:blip r:embed="rId5">
            <a:alphaModFix/>
          </a:blip>
          <a:srcRect l="18843" t="51064" r="14900" b="3367"/>
          <a:stretch/>
        </p:blipFill>
        <p:spPr>
          <a:xfrm>
            <a:off x="7143793" y="4579096"/>
            <a:ext cx="3159704" cy="217311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132561ef14a_1_17"/>
          <p:cNvSpPr/>
          <p:nvPr/>
        </p:nvSpPr>
        <p:spPr>
          <a:xfrm>
            <a:off x="2337847" y="5114337"/>
            <a:ext cx="42420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>แรงดันไฟฟ้า: DC 12V-36V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>Current: 15Aหรือน้อยกว่า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>Power: 500 วัตต์หรือน้อยกว่า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>แรงดันไฟฟ้าควบคุมความเร็ว: 0.1V-5V</a:t>
            </a:r>
            <a:endParaRPr sz="2400">
              <a:solidFill>
                <a:schemeClr val="dk1"/>
              </a:solidFill>
              <a:latin typeface="Angsana New"/>
              <a:ea typeface="Angsana New"/>
              <a:cs typeface="Angsana New"/>
              <a:sym typeface="Angsana New"/>
            </a:endParaRPr>
          </a:p>
        </p:txBody>
      </p:sp>
      <p:pic>
        <p:nvPicPr>
          <p:cNvPr id="305" name="Google Shape;305;g132561ef14a_1_17"/>
          <p:cNvPicPr preferRelativeResize="0"/>
          <p:nvPr/>
        </p:nvPicPr>
        <p:blipFill rotWithShape="1">
          <a:blip r:embed="rId6">
            <a:alphaModFix/>
          </a:blip>
          <a:srcRect t="21307" b="21734"/>
          <a:stretch/>
        </p:blipFill>
        <p:spPr>
          <a:xfrm>
            <a:off x="6184145" y="1877645"/>
            <a:ext cx="4835790" cy="275422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32561ef14a_1_17"/>
          <p:cNvSpPr/>
          <p:nvPr/>
        </p:nvSpPr>
        <p:spPr>
          <a:xfrm>
            <a:off x="4720334" y="3167390"/>
            <a:ext cx="2751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การควบคุม AC motor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132561ef14a_1_17"/>
          <p:cNvSpPr/>
          <p:nvPr/>
        </p:nvSpPr>
        <p:spPr>
          <a:xfrm>
            <a:off x="2100075" y="1717641"/>
            <a:ext cx="311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การควบคุม BLDC motor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AC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313" name="Google Shape;313;p19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14" name="Google Shape;31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9"/>
          <p:cNvPicPr preferRelativeResize="0"/>
          <p:nvPr/>
        </p:nvPicPr>
        <p:blipFill rotWithShape="1">
          <a:blip r:embed="rId4">
            <a:alphaModFix/>
          </a:blip>
          <a:srcRect t="4077" b="13770"/>
          <a:stretch/>
        </p:blipFill>
        <p:spPr>
          <a:xfrm>
            <a:off x="1910859" y="3779838"/>
            <a:ext cx="4545013" cy="295116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9"/>
          <p:cNvSpPr/>
          <p:nvPr/>
        </p:nvSpPr>
        <p:spPr>
          <a:xfrm>
            <a:off x="2126759" y="1690688"/>
            <a:ext cx="8748713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rdiaUPC"/>
                <a:ea typeface="CordiaUPC"/>
                <a:cs typeface="CordiaUPC"/>
                <a:sym typeface="CordiaUPC"/>
              </a:rPr>
              <a:t>เครื่องจักรไฟฟ้ากระแสสลับแบ่งตามลักษณะการทำงานได้ 2 ชนิด คือ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Noto Sans Symbols"/>
              <a:buChar char="⮚"/>
            </a:pPr>
            <a:r>
              <a:rPr lang="en-US" sz="3600" b="1">
                <a:solidFill>
                  <a:srgbClr val="0070C0"/>
                </a:solidFill>
                <a:latin typeface="CordiaUPC"/>
                <a:ea typeface="CordiaUPC"/>
                <a:cs typeface="CordiaUPC"/>
                <a:sym typeface="CordiaUPC"/>
              </a:rPr>
              <a:t>เครื่องจักรกลไฟฟ้าแบบซิงโครนัส (Synchronous machine )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Noto Sans Symbols"/>
              <a:buChar char="⮚"/>
            </a:pPr>
            <a:r>
              <a:rPr lang="en-US" sz="3600" b="1">
                <a:solidFill>
                  <a:srgbClr val="FF0000"/>
                </a:solidFill>
                <a:latin typeface="CordiaUPC"/>
                <a:ea typeface="CordiaUPC"/>
                <a:cs typeface="CordiaUPC"/>
                <a:sym typeface="CordiaUPC"/>
              </a:rPr>
              <a:t>เครื่องจักรกลไฟฟ้าชนิดเหนี่ยวนำ (Induction machine) </a:t>
            </a:r>
            <a:endParaRPr sz="3600">
              <a:solidFill>
                <a:schemeClr val="dk1"/>
              </a:solidFill>
              <a:latin typeface="CordiaUPC"/>
              <a:ea typeface="CordiaUPC"/>
              <a:cs typeface="CordiaUPC"/>
              <a:sym typeface="CordiaUPC"/>
            </a:endParaRPr>
          </a:p>
        </p:txBody>
      </p:sp>
      <p:sp>
        <p:nvSpPr>
          <p:cNvPr id="317" name="Google Shape;317;p19"/>
          <p:cNvSpPr/>
          <p:nvPr/>
        </p:nvSpPr>
        <p:spPr>
          <a:xfrm>
            <a:off x="6339984" y="3851275"/>
            <a:ext cx="4572000" cy="3046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ordiaUPC"/>
                <a:ea typeface="CordiaUPC"/>
                <a:cs typeface="CordiaUPC"/>
                <a:sym typeface="CordiaUPC"/>
              </a:rPr>
              <a:t>ทั้งเครื่องจักรกลไฟฟ้า</a:t>
            </a:r>
            <a:r>
              <a:rPr lang="en-US" sz="3200" i="1">
                <a:solidFill>
                  <a:schemeClr val="dk1"/>
                </a:solidFill>
                <a:latin typeface="CordiaUPC"/>
                <a:ea typeface="CordiaUPC"/>
                <a:cs typeface="CordiaUPC"/>
                <a:sym typeface="CordiaUPC"/>
              </a:rPr>
              <a:t>แบบซิงโครนัส </a:t>
            </a:r>
            <a:r>
              <a:rPr lang="en-US" sz="3200">
                <a:solidFill>
                  <a:schemeClr val="dk1"/>
                </a:solidFill>
                <a:latin typeface="CordiaUPC"/>
                <a:ea typeface="CordiaUPC"/>
                <a:cs typeface="CordiaUPC"/>
                <a:sym typeface="CordiaUPC"/>
              </a:rPr>
              <a:t>และเครื่องจักรกลไฟฟ้าชนิดเหนี่ยวนำ ขดลวดอาร์เมเจอร์จะถูกออกแบบให้วางอยู่ในตัวสเตเตอร์  ซึ่งเรียกขดลวดเหล่านี้ว่าขดลวดสเตเตอร์ (stator winding)มีหน้าที่สร้าง </a:t>
            </a:r>
            <a:r>
              <a:rPr lang="en-US" sz="3200" b="1" i="1">
                <a:solidFill>
                  <a:srgbClr val="006600"/>
                </a:solidFill>
                <a:latin typeface="Angsana New"/>
                <a:ea typeface="Angsana New"/>
                <a:cs typeface="Angsana New"/>
                <a:sym typeface="Angsana New"/>
              </a:rPr>
              <a:t>สนามแม่เหล็กหมุน</a:t>
            </a:r>
            <a:endParaRPr sz="3200" i="1">
              <a:solidFill>
                <a:srgbClr val="006600"/>
              </a:solidFill>
              <a:latin typeface="CordiaUPC"/>
              <a:ea typeface="CordiaUPC"/>
              <a:cs typeface="CordiaUPC"/>
              <a:sym typeface="CordiaUP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AC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323" name="Google Shape;323;p20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4" name="Google Shape;32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20"/>
          <p:cNvGrpSpPr/>
          <p:nvPr/>
        </p:nvGrpSpPr>
        <p:grpSpPr>
          <a:xfrm>
            <a:off x="2491583" y="3438525"/>
            <a:ext cx="3240087" cy="3419475"/>
            <a:chOff x="2278112" y="2996952"/>
            <a:chExt cx="3168649" cy="3357562"/>
          </a:xfrm>
        </p:grpSpPr>
        <p:grpSp>
          <p:nvGrpSpPr>
            <p:cNvPr id="326" name="Google Shape;326;p20"/>
            <p:cNvGrpSpPr/>
            <p:nvPr/>
          </p:nvGrpSpPr>
          <p:grpSpPr>
            <a:xfrm>
              <a:off x="2278112" y="2996952"/>
              <a:ext cx="3168649" cy="3357562"/>
              <a:chOff x="971600" y="3717032"/>
              <a:chExt cx="2995413" cy="3140968"/>
            </a:xfrm>
          </p:grpSpPr>
          <p:pic>
            <p:nvPicPr>
              <p:cNvPr id="327" name="Google Shape;327;p20" descr="D:\สื่อการสอน1\im3wound.gif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71600" y="3862586"/>
                <a:ext cx="2995413" cy="29954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8" name="Google Shape;328;p20"/>
              <p:cNvSpPr/>
              <p:nvPr/>
            </p:nvSpPr>
            <p:spPr>
              <a:xfrm>
                <a:off x="1043513" y="3717032"/>
                <a:ext cx="2735645" cy="431628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9" name="Google Shape;329;p20"/>
            <p:cNvSpPr/>
            <p:nvPr/>
          </p:nvSpPr>
          <p:spPr>
            <a:xfrm>
              <a:off x="3060571" y="3933764"/>
              <a:ext cx="1583548" cy="161954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20"/>
          <p:cNvGrpSpPr/>
          <p:nvPr/>
        </p:nvGrpSpPr>
        <p:grpSpPr>
          <a:xfrm>
            <a:off x="7389027" y="3488531"/>
            <a:ext cx="3168650" cy="3357562"/>
            <a:chOff x="971600" y="3717032"/>
            <a:chExt cx="2995414" cy="3140968"/>
          </a:xfrm>
        </p:grpSpPr>
        <p:pic>
          <p:nvPicPr>
            <p:cNvPr id="331" name="Google Shape;331;p20" descr="D:\สื่อการสอน1\im3wound.gi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71600" y="3862586"/>
              <a:ext cx="2995414" cy="29954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20"/>
            <p:cNvSpPr/>
            <p:nvPr/>
          </p:nvSpPr>
          <p:spPr>
            <a:xfrm>
              <a:off x="1043634" y="3717032"/>
              <a:ext cx="2735791" cy="43216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20"/>
          <p:cNvSpPr/>
          <p:nvPr/>
        </p:nvSpPr>
        <p:spPr>
          <a:xfrm>
            <a:off x="2057400" y="1640034"/>
            <a:ext cx="4392613" cy="24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70C0"/>
                </a:solidFill>
                <a:latin typeface="CordiaUPC"/>
                <a:ea typeface="CordiaUPC"/>
                <a:cs typeface="CordiaUPC"/>
                <a:sym typeface="CordiaUPC"/>
              </a:rPr>
              <a:t>Synchronous machine</a:t>
            </a:r>
            <a:endParaRPr sz="3600" b="1">
              <a:solidFill>
                <a:srgbClr val="0070C0"/>
              </a:solidFill>
              <a:latin typeface="CordiaUPC"/>
              <a:ea typeface="CordiaUPC"/>
              <a:cs typeface="CordiaUPC"/>
              <a:sym typeface="CordiaUPC"/>
            </a:endParaRPr>
          </a:p>
          <a:p>
            <a:pPr marL="0" marR="0" lvl="0" indent="0" algn="just" rtl="0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rdiaUPC"/>
                <a:ea typeface="CordiaUPC"/>
                <a:cs typeface="CordiaUPC"/>
                <a:sym typeface="CordiaUPC"/>
              </a:rPr>
              <a:t>กระแสในขดลวดโรเตอร์ของเครื่องจักรกลไฟฟ้าซิงโครนัสได้มาจากแหล่งจ่ายภายนอก</a:t>
            </a:r>
            <a:endParaRPr/>
          </a:p>
        </p:txBody>
      </p:sp>
      <p:sp>
        <p:nvSpPr>
          <p:cNvPr id="334" name="Google Shape;334;p20"/>
          <p:cNvSpPr/>
          <p:nvPr/>
        </p:nvSpPr>
        <p:spPr>
          <a:xfrm>
            <a:off x="6810375" y="1640034"/>
            <a:ext cx="3671888" cy="297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0000"/>
                </a:solidFill>
                <a:latin typeface="CordiaUPC"/>
                <a:ea typeface="CordiaUPC"/>
                <a:cs typeface="CordiaUPC"/>
                <a:sym typeface="CordiaUPC"/>
              </a:rPr>
              <a:t>Induction machine </a:t>
            </a:r>
            <a:endParaRPr sz="3600" b="1">
              <a:solidFill>
                <a:srgbClr val="FF0000"/>
              </a:solidFill>
              <a:latin typeface="CordiaUPC"/>
              <a:ea typeface="CordiaUPC"/>
              <a:cs typeface="CordiaUPC"/>
              <a:sym typeface="CordiaUPC"/>
            </a:endParaRPr>
          </a:p>
          <a:p>
            <a:pPr marL="0" marR="0" lvl="0" indent="0" algn="just" rtl="0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rdiaUPC"/>
                <a:ea typeface="CordiaUPC"/>
                <a:cs typeface="CordiaUPC"/>
                <a:sym typeface="CordiaUPC"/>
              </a:rPr>
              <a:t>กระแสโรเตอร์ของเครื่องกำเนิดไฟฟ้าเหนี่ยวนำเกิดจากการเหนี่ยวนำในขดลวดโรเตอร์</a:t>
            </a:r>
            <a:endParaRPr sz="3600">
              <a:solidFill>
                <a:schemeClr val="dk1"/>
              </a:solidFill>
              <a:latin typeface="CordiaUPC"/>
              <a:ea typeface="CordiaUPC"/>
              <a:cs typeface="CordiaUPC"/>
              <a:sym typeface="CordiaUPC"/>
            </a:endParaRPr>
          </a:p>
        </p:txBody>
      </p:sp>
      <p:pic>
        <p:nvPicPr>
          <p:cNvPr id="335" name="Google Shape;335;p20"/>
          <p:cNvPicPr preferRelativeResize="0"/>
          <p:nvPr/>
        </p:nvPicPr>
        <p:blipFill rotWithShape="1">
          <a:blip r:embed="rId5">
            <a:alphaModFix/>
          </a:blip>
          <a:srcRect l="2888" t="1654" r="2258" b="2166"/>
          <a:stretch/>
        </p:blipFill>
        <p:spPr>
          <a:xfrm>
            <a:off x="3359945" y="4457700"/>
            <a:ext cx="1512888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AC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341" name="Google Shape;341;p21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2" name="Google Shape;342;p21"/>
          <p:cNvSpPr/>
          <p:nvPr/>
        </p:nvSpPr>
        <p:spPr>
          <a:xfrm>
            <a:off x="5041438" y="6070068"/>
            <a:ext cx="49642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ตัวอย่าง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Synchonous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Motor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1"/>
          <p:cNvSpPr/>
          <p:nvPr/>
        </p:nvSpPr>
        <p:spPr>
          <a:xfrm>
            <a:off x="6496639" y="2184002"/>
            <a:ext cx="4704761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ข้อมูลจำเพาะ: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70KTYZ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แรงดันไฟฟ้า: AC220V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Frenquency: 50Hz ~ 60Hz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กำลังไฟ: 40W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มอเตอร์ขนาด: 70 มม.* 70 มม.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1) ไม่สนับสนุนควบคุมความเร็ว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2) สามารถทำงานได้อย่างต่อเนื่องเป็นเวลา 24 ชั่วโมง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3) เพลามอเตอร์สนับสนุนการหมุนCW/CCW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4) เกียร์โลหะทั้งหมด</a:t>
            </a:r>
            <a:endParaRPr sz="2400" b="0" i="0">
              <a:solidFill>
                <a:srgbClr val="000000"/>
              </a:solidFill>
              <a:latin typeface="Angsana New"/>
              <a:ea typeface="Angsana New"/>
              <a:cs typeface="Angsana New"/>
              <a:sym typeface="Angsana New"/>
            </a:endParaRPr>
          </a:p>
        </p:txBody>
      </p:sp>
      <p:pic>
        <p:nvPicPr>
          <p:cNvPr id="345" name="Google Shape;345;p21" descr="https://ae01.alicdn.com/kf/H37e9575b011442aea0405bcb14e9adf8R.jpeg"/>
          <p:cNvPicPr preferRelativeResize="0"/>
          <p:nvPr/>
        </p:nvPicPr>
        <p:blipFill rotWithShape="1">
          <a:blip r:embed="rId4">
            <a:alphaModFix/>
          </a:blip>
          <a:srcRect l="6884" t="73687" r="25625"/>
          <a:stretch/>
        </p:blipFill>
        <p:spPr>
          <a:xfrm>
            <a:off x="414622" y="4788767"/>
            <a:ext cx="4628561" cy="180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53865" y="1857080"/>
            <a:ext cx="3143839" cy="3143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AC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352" name="Google Shape;352;p22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3" name="Google Shape;353;p22"/>
          <p:cNvSpPr/>
          <p:nvPr/>
        </p:nvSpPr>
        <p:spPr>
          <a:xfrm>
            <a:off x="4111608" y="6070068"/>
            <a:ext cx="54368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ส่วนประกอบของ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Induction Motor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2" descr="China DEVO Waterproof 100L2-8 1.1kw three-phase motor 380v ac motor gb  standard copper core asynchronous small motor Manufacturers and Factory |  Devo Ge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1591" y="1877645"/>
            <a:ext cx="6154525" cy="408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7376" y="2204094"/>
            <a:ext cx="453421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AC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362" name="Google Shape;362;p23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23"/>
          <p:cNvSpPr/>
          <p:nvPr/>
        </p:nvSpPr>
        <p:spPr>
          <a:xfrm>
            <a:off x="4111608" y="6070068"/>
            <a:ext cx="47510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ตัวอย่าง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Induction Motor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3" descr="220V AC motor, 40W single phase induction high speed motor, CW/CCW speed  adjustable optical axis motor|AC Motor| - AliExpress"/>
          <p:cNvPicPr preferRelativeResize="0"/>
          <p:nvPr/>
        </p:nvPicPr>
        <p:blipFill rotWithShape="1">
          <a:blip r:embed="rId4">
            <a:alphaModFix/>
          </a:blip>
          <a:srcRect t="9521" b="12484"/>
          <a:stretch/>
        </p:blipFill>
        <p:spPr>
          <a:xfrm>
            <a:off x="838200" y="2608941"/>
            <a:ext cx="4133654" cy="322396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3"/>
          <p:cNvSpPr/>
          <p:nvPr/>
        </p:nvSpPr>
        <p:spPr>
          <a:xfrm>
            <a:off x="5391346" y="2165834"/>
            <a:ext cx="5962454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5M40GN-CC 220โวลต์มอเตอร์AC, 40วัตต์เฟสเดียวมอเตอร์เหนี่ยวนำ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ความเร็ว: 1400-2800รอบต่อนาที</a:t>
            </a:r>
            <a:endParaRPr sz="2400" b="0" i="0">
              <a:solidFill>
                <a:srgbClr val="000000"/>
              </a:solidFill>
              <a:latin typeface="Angsana New"/>
              <a:ea typeface="Angsana New"/>
              <a:cs typeface="Angsana New"/>
              <a:sym typeface="Angsana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แรงดันไฟฟ้า: AC 220โวลต์</a:t>
            </a:r>
            <a:endParaRPr sz="2400" b="0" i="0">
              <a:solidFill>
                <a:srgbClr val="000000"/>
              </a:solidFill>
              <a:latin typeface="Angsana New"/>
              <a:ea typeface="Angsana New"/>
              <a:cs typeface="Angsana New"/>
              <a:sym typeface="Angsana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พลังงาน: 40วัตต์</a:t>
            </a:r>
            <a:endParaRPr sz="2400" b="0" i="0">
              <a:solidFill>
                <a:srgbClr val="000000"/>
              </a:solidFill>
              <a:latin typeface="Angsana New"/>
              <a:ea typeface="Angsana New"/>
              <a:cs typeface="Angsana New"/>
              <a:sym typeface="Angsana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ปัจจุบัน: 0.45A</a:t>
            </a:r>
            <a:endParaRPr sz="2400" b="0" i="0">
              <a:solidFill>
                <a:srgbClr val="000000"/>
              </a:solidFill>
              <a:latin typeface="Angsana New"/>
              <a:ea typeface="Angsana New"/>
              <a:cs typeface="Angsana New"/>
              <a:sym typeface="Angsana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ปรับความเร็ว:ใช่</a:t>
            </a:r>
            <a:endParaRPr sz="2400" b="0" i="0">
              <a:solidFill>
                <a:srgbClr val="000000"/>
              </a:solidFill>
              <a:latin typeface="Angsana New"/>
              <a:ea typeface="Angsana New"/>
              <a:cs typeface="Angsana New"/>
              <a:sym typeface="Angsana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CW/CCW:ใช่</a:t>
            </a:r>
            <a:endParaRPr sz="2400" b="0" i="0">
              <a:solidFill>
                <a:srgbClr val="000000"/>
              </a:solidFill>
              <a:latin typeface="Angsana New"/>
              <a:ea typeface="Angsana New"/>
              <a:cs typeface="Angsana New"/>
              <a:sym typeface="Angsana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ใช้:เครื่องตัดหญ้า,เครื่องบด,เครื่องตัด,สว่านไฟฟ้า,เครื่องกำเนิดไฟฟ้าขนาดเล็ก,เป่าลมผสม,ตีไข่..</a:t>
            </a:r>
            <a:endParaRPr sz="2400" b="0" i="0">
              <a:solidFill>
                <a:srgbClr val="000000"/>
              </a:solidFill>
              <a:latin typeface="Angsana New"/>
              <a:ea typeface="Angsana New"/>
              <a:cs typeface="Angsana New"/>
              <a:sym typeface="Angsana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4" descr="AC motor speed control circuit. how to make single phase motor speed control  circuit - YouTube"/>
          <p:cNvPicPr preferRelativeResize="0"/>
          <p:nvPr/>
        </p:nvPicPr>
        <p:blipFill rotWithShape="1">
          <a:blip r:embed="rId3">
            <a:alphaModFix/>
          </a:blip>
          <a:srcRect b="7028"/>
          <a:stretch/>
        </p:blipFill>
        <p:spPr>
          <a:xfrm>
            <a:off x="6510524" y="4461879"/>
            <a:ext cx="4410600" cy="2306567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AC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373" name="Google Shape;373;p24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4" name="Google Shape;374;p24"/>
          <p:cNvSpPr/>
          <p:nvPr/>
        </p:nvSpPr>
        <p:spPr>
          <a:xfrm>
            <a:off x="1679492" y="2073103"/>
            <a:ext cx="28571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วงจรควบคุม AC motor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4" descr="SCR Principles And Circuits | Nuts &amp; Volts Magaz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96054" y="1877645"/>
            <a:ext cx="3613864" cy="2493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4" descr="Triac speed-control circuit for induction motor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3837" y="2596323"/>
            <a:ext cx="5519103" cy="3653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AC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383" name="Google Shape;383;p25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4" name="Google Shape;384;p25"/>
          <p:cNvSpPr/>
          <p:nvPr/>
        </p:nvSpPr>
        <p:spPr>
          <a:xfrm>
            <a:off x="1679492" y="2073103"/>
            <a:ext cx="27513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การควบคุม AC motor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 descr="3"/>
          <p:cNvPicPr preferRelativeResize="0"/>
          <p:nvPr/>
        </p:nvPicPr>
        <p:blipFill rotWithShape="1">
          <a:blip r:embed="rId4">
            <a:alphaModFix/>
          </a:blip>
          <a:srcRect b="24698"/>
          <a:stretch/>
        </p:blipFill>
        <p:spPr>
          <a:xfrm>
            <a:off x="838200" y="3050780"/>
            <a:ext cx="6348953" cy="239045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5"/>
          <p:cNvSpPr/>
          <p:nvPr/>
        </p:nvSpPr>
        <p:spPr>
          <a:xfrm>
            <a:off x="7187153" y="2334713"/>
            <a:ext cx="3654457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Thyristor โมดูล/Thyristor ควบคุม/สวิทช์ทริกเกอร์กระแสตรงควบคุม AC 220 โวลต์ Optocoupler แยก</a:t>
            </a:r>
            <a:endParaRPr sz="2400" b="0" i="0">
              <a:solidFill>
                <a:srgbClr val="000000"/>
              </a:solidFill>
              <a:latin typeface="Angsana New"/>
              <a:ea typeface="Angsana New"/>
              <a:cs typeface="Angsana New"/>
              <a:sym typeface="Angsana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1</a:t>
            </a:r>
            <a:r>
              <a:rPr lang="en-US" sz="2400" b="1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: อินพุตสัญญาณแรงดันไฟฟ้า: DC3.3V ~ 24 โวลต์; ปัจจุบัน: ประมาณ 5mA</a:t>
            </a:r>
            <a:endParaRPr sz="2400" b="0" i="0">
              <a:solidFill>
                <a:srgbClr val="000000"/>
              </a:solidFill>
              <a:latin typeface="Angsana New"/>
              <a:ea typeface="Angsana New"/>
              <a:cs typeface="Angsana New"/>
              <a:sym typeface="Angsana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2</a:t>
            </a:r>
            <a:r>
              <a:rPr lang="en-US" sz="2400" b="1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: สามารถควบคุมโหลดภายใน AC 220 โวลต์ 5A</a:t>
            </a:r>
            <a:endParaRPr sz="2400" b="0" i="0">
              <a:solidFill>
                <a:srgbClr val="000000"/>
              </a:solidFill>
              <a:latin typeface="Angsana New"/>
              <a:ea typeface="Angsana New"/>
              <a:cs typeface="Angsana New"/>
              <a:sym typeface="Angsana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3</a:t>
            </a:r>
            <a:r>
              <a:rPr lang="en-US" sz="2400" b="1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: เอาท์พุทสามารถควบคุม ac อุปกรณ์, มอเตอร์, หลอดไฟ, แถบ, มอเตอร์กระแสตรงไมโครปั๊ม, วาล์วขดลวดแม่เหล็กไฟฟ้าฯลฯ</a:t>
            </a:r>
            <a:endParaRPr sz="2400" b="0" i="0">
              <a:solidFill>
                <a:srgbClr val="000000"/>
              </a:solidFill>
              <a:latin typeface="Angsana New"/>
              <a:ea typeface="Angsana New"/>
              <a:cs typeface="Angsana New"/>
              <a:sym typeface="Angsana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AC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393" name="Google Shape;393;p26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4" name="Google Shape;394;p26"/>
          <p:cNvSpPr/>
          <p:nvPr/>
        </p:nvSpPr>
        <p:spPr>
          <a:xfrm>
            <a:off x="1679492" y="1810681"/>
            <a:ext cx="27513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การควบคุม AC motor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6" descr="Firmware of AC dimmer - NI Community - National Instruments"/>
          <p:cNvPicPr preferRelativeResize="0"/>
          <p:nvPr/>
        </p:nvPicPr>
        <p:blipFill rotWithShape="1">
          <a:blip r:embed="rId4">
            <a:alphaModFix/>
          </a:blip>
          <a:srcRect l="24064" r="7593"/>
          <a:stretch/>
        </p:blipFill>
        <p:spPr>
          <a:xfrm>
            <a:off x="5730783" y="3485570"/>
            <a:ext cx="4732970" cy="3197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6"/>
          <p:cNvPicPr preferRelativeResize="0"/>
          <p:nvPr/>
        </p:nvPicPr>
        <p:blipFill rotWithShape="1">
          <a:blip r:embed="rId5">
            <a:alphaModFix/>
          </a:blip>
          <a:srcRect l="4343" t="11154" r="4204" b="5045"/>
          <a:stretch/>
        </p:blipFill>
        <p:spPr>
          <a:xfrm>
            <a:off x="1528081" y="2215428"/>
            <a:ext cx="2902742" cy="265984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8" name="Google Shape;398;p26"/>
          <p:cNvGraphicFramePr/>
          <p:nvPr/>
        </p:nvGraphicFramePr>
        <p:xfrm>
          <a:off x="1571997" y="4875269"/>
          <a:ext cx="3315325" cy="1719345"/>
        </p:xfrm>
        <a:graphic>
          <a:graphicData uri="http://schemas.openxmlformats.org/drawingml/2006/table">
            <a:tbl>
              <a:tblPr>
                <a:noFill/>
                <a:tableStyleId>{94B9D171-2FE9-47B9-AE07-08CF9B94366F}</a:tableStyleId>
              </a:tblPr>
              <a:tblGrid>
                <a:gridCol w="95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121212"/>
                          </a:solidFill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Power</a:t>
                      </a:r>
                      <a:endParaRPr/>
                    </a:p>
                  </a:txBody>
                  <a:tcPr marL="45250" marR="65150" marT="22625" marB="2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B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up to 220V (5A~10A)</a:t>
                      </a:r>
                      <a:endParaRPr/>
                    </a:p>
                  </a:txBody>
                  <a:tcPr marL="45250" marR="65150" marT="22625" marB="27150" anchor="ctr">
                    <a:lnL w="9525" cap="flat" cmpd="sng">
                      <a:solidFill>
                        <a:srgbClr val="EBEB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121212"/>
                          </a:solidFill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AC frequency</a:t>
                      </a:r>
                      <a:endParaRPr/>
                    </a:p>
                  </a:txBody>
                  <a:tcPr marL="45250" marR="65150" marT="22625" marB="2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B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50/60 Hz</a:t>
                      </a:r>
                      <a:endParaRPr/>
                    </a:p>
                  </a:txBody>
                  <a:tcPr marL="45250" marR="65150" marT="22625" marB="27150" anchor="ctr">
                    <a:lnL w="9525" cap="flat" cmpd="sng">
                      <a:solidFill>
                        <a:srgbClr val="EBEB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121212"/>
                          </a:solidFill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TRIAC</a:t>
                      </a:r>
                      <a:endParaRPr/>
                    </a:p>
                  </a:txBody>
                  <a:tcPr marL="45250" marR="65150" marT="22625" marB="2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B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BTA16 — 600B</a:t>
                      </a:r>
                      <a:endParaRPr/>
                    </a:p>
                  </a:txBody>
                  <a:tcPr marL="45250" marR="65150" marT="22625" marB="27150" anchor="ctr">
                    <a:lnL w="9525" cap="flat" cmpd="sng">
                      <a:solidFill>
                        <a:srgbClr val="EBEB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121212"/>
                          </a:solidFill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Logic level</a:t>
                      </a:r>
                      <a:endParaRPr/>
                    </a:p>
                  </a:txBody>
                  <a:tcPr marL="45250" marR="65150" marT="22625" marB="2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B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3.3V/5V</a:t>
                      </a:r>
                      <a:endParaRPr/>
                    </a:p>
                  </a:txBody>
                  <a:tcPr marL="45250" marR="65150" marT="22625" marB="27150" anchor="ctr">
                    <a:lnL w="9525" cap="flat" cmpd="sng">
                      <a:solidFill>
                        <a:srgbClr val="EBEB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121212"/>
                          </a:solidFill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Signal current</a:t>
                      </a:r>
                      <a:endParaRPr/>
                    </a:p>
                  </a:txBody>
                  <a:tcPr marL="45250" marR="65150" marT="22625" marB="2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B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&gt;10mA</a:t>
                      </a:r>
                      <a:endParaRPr/>
                    </a:p>
                  </a:txBody>
                  <a:tcPr marL="45250" marR="65150" marT="22625" marB="27150" anchor="ctr">
                    <a:lnL w="9525" cap="flat" cmpd="sng">
                      <a:solidFill>
                        <a:srgbClr val="EBEB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99" name="Google Shape;399;p26"/>
          <p:cNvPicPr preferRelativeResize="0"/>
          <p:nvPr/>
        </p:nvPicPr>
        <p:blipFill rotWithShape="1">
          <a:blip r:embed="rId6">
            <a:alphaModFix/>
          </a:blip>
          <a:srcRect t="35342" b="14226"/>
          <a:stretch/>
        </p:blipFill>
        <p:spPr>
          <a:xfrm>
            <a:off x="6096000" y="1810680"/>
            <a:ext cx="3610083" cy="1618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AC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405" name="Google Shape;405;p27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6" name="Google Shape;406;p27"/>
          <p:cNvSpPr/>
          <p:nvPr/>
        </p:nvSpPr>
        <p:spPr>
          <a:xfrm>
            <a:off x="1679492" y="1810681"/>
            <a:ext cx="27513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การควบคุม AC motor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7" descr="Thyristor โมดูลแยก PWM Dimming/Governor/แรงดันไฟฟ้า/ปรับความเร็ว/Thyristor/SCR/ควบคุม Regulator CONTROLLER AC 220V"/>
          <p:cNvPicPr preferRelativeResize="0"/>
          <p:nvPr/>
        </p:nvPicPr>
        <p:blipFill rotWithShape="1">
          <a:blip r:embed="rId4">
            <a:alphaModFix/>
          </a:blip>
          <a:srcRect t="27378" b="29897"/>
          <a:stretch/>
        </p:blipFill>
        <p:spPr>
          <a:xfrm>
            <a:off x="3590827" y="2239070"/>
            <a:ext cx="5732680" cy="244924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7"/>
          <p:cNvSpPr/>
          <p:nvPr/>
        </p:nvSpPr>
        <p:spPr>
          <a:xfrm>
            <a:off x="2637149" y="4688312"/>
            <a:ext cx="60960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ข้อมูลจำเพาะ:</a:t>
            </a:r>
            <a:endParaRPr sz="2000" b="0" i="0">
              <a:solidFill>
                <a:srgbClr val="000000"/>
              </a:solidFill>
              <a:latin typeface="Angsana New"/>
              <a:ea typeface="Angsana New"/>
              <a:cs typeface="Angsana New"/>
              <a:sym typeface="Angsana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รุ่น: YYAC-3S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MCUแรงดันควบคุม: 3.3V ~ 5V;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ความถี่ pwm : 1Hz ~ 500Hz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Duty CYCLE: 0 ~ 100%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สามารถควบคุมโหลดขนาด 220V, 3Aหรือ660W</a:t>
            </a:r>
            <a:endParaRPr sz="2000" b="0" i="0">
              <a:solidFill>
                <a:srgbClr val="000000"/>
              </a:solidFill>
              <a:latin typeface="Angsana New"/>
              <a:ea typeface="Angsana New"/>
              <a:cs typeface="Angsana New"/>
              <a:sym typeface="Angsana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4000"/>
              <a:buFont typeface="Sarabun"/>
              <a:buNone/>
            </a:pPr>
            <a:r>
              <a:rPr lang="en-US" sz="40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         Actuator และการควบคุม</a:t>
            </a:r>
            <a:endParaRPr/>
          </a:p>
        </p:txBody>
      </p:sp>
      <p:cxnSp>
        <p:nvCxnSpPr>
          <p:cNvPr id="133" name="Google Shape;133;p3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4" name="Google Shape;134;p3"/>
          <p:cNvPicPr preferRelativeResize="0"/>
          <p:nvPr/>
        </p:nvPicPr>
        <p:blipFill rotWithShape="1">
          <a:blip r:embed="rId3">
            <a:alphaModFix/>
          </a:blip>
          <a:srcRect l="10087" r="12845" b="7089"/>
          <a:stretch/>
        </p:blipFill>
        <p:spPr>
          <a:xfrm>
            <a:off x="248729" y="688244"/>
            <a:ext cx="2380891" cy="96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/>
          <p:cNvPicPr preferRelativeResize="0"/>
          <p:nvPr/>
        </p:nvPicPr>
        <p:blipFill rotWithShape="1">
          <a:blip r:embed="rId4">
            <a:alphaModFix/>
          </a:blip>
          <a:srcRect l="25639" t="6623" r="15063" b="52408"/>
          <a:stretch/>
        </p:blipFill>
        <p:spPr>
          <a:xfrm>
            <a:off x="1435671" y="2286323"/>
            <a:ext cx="4090792" cy="356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"/>
          <p:cNvPicPr preferRelativeResize="0"/>
          <p:nvPr/>
        </p:nvPicPr>
        <p:blipFill rotWithShape="1">
          <a:blip r:embed="rId4">
            <a:alphaModFix/>
          </a:blip>
          <a:srcRect l="25421" t="48356"/>
          <a:stretch/>
        </p:blipFill>
        <p:spPr>
          <a:xfrm>
            <a:off x="6705600" y="2211087"/>
            <a:ext cx="4253845" cy="371236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"/>
          <p:cNvSpPr/>
          <p:nvPr/>
        </p:nvSpPr>
        <p:spPr>
          <a:xfrm>
            <a:off x="3244342" y="6089699"/>
            <a:ext cx="55147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Interface circuits for output devices.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AC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415" name="Google Shape;415;p28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6" name="Google Shape;416;p28"/>
          <p:cNvSpPr/>
          <p:nvPr/>
        </p:nvSpPr>
        <p:spPr>
          <a:xfrm>
            <a:off x="1679492" y="1810681"/>
            <a:ext cx="90670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การควบคุม AC motor แบบ Variable Frequency Drive (VFD)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8" descr="General Single phase VSI VFD | Download Scientific Diagr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5787" y="4524100"/>
            <a:ext cx="3464831" cy="2128677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8"/>
          <p:cNvSpPr/>
          <p:nvPr/>
        </p:nvSpPr>
        <p:spPr>
          <a:xfrm>
            <a:off x="1626384" y="2333901"/>
            <a:ext cx="4198807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Rated voltage :AC200 (V)</a:t>
            </a:r>
            <a:r>
              <a:rPr lang="en-US" sz="18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/>
            </a:r>
            <a:br>
              <a:rPr lang="en-US" sz="18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</a:br>
            <a:r>
              <a:rPr lang="en-US" sz="18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Power supply mode: single in and single out</a:t>
            </a:r>
            <a:r>
              <a:rPr lang="en-US" sz="18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/>
            </a:r>
            <a:br>
              <a:rPr lang="en-US" sz="18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</a:br>
            <a:r>
              <a:rPr lang="en-US" sz="18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Supply voltage; The low pressure</a:t>
            </a:r>
            <a:r>
              <a:rPr lang="en-US" sz="18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/>
            </a:r>
            <a:br>
              <a:rPr lang="en-US" sz="18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</a:br>
            <a:r>
              <a:rPr lang="en-US" sz="18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Adaptive motor power :0.2 (kW)</a:t>
            </a:r>
            <a:r>
              <a:rPr lang="en-US" sz="18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/>
            </a:r>
            <a:br>
              <a:rPr lang="en-US" sz="18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</a:br>
            <a:r>
              <a:rPr lang="en-US" sz="18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Filter: built-in filter</a:t>
            </a:r>
            <a:r>
              <a:rPr lang="en-US" sz="18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/>
            </a:r>
            <a:br>
              <a:rPr lang="en-US" sz="18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</a:br>
            <a:r>
              <a:rPr lang="en-US" sz="18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Output voltage regulation mode :PWM control</a:t>
            </a:r>
            <a:r>
              <a:rPr lang="en-US" sz="18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/>
            </a:r>
            <a:br>
              <a:rPr lang="en-US" sz="18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</a:br>
            <a:r>
              <a:rPr lang="en-US" sz="18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Dc power supply property: voltage type</a:t>
            </a:r>
            <a:r>
              <a:rPr lang="en-US" sz="18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/>
            </a:r>
            <a:br>
              <a:rPr lang="en-US" sz="18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</a:br>
            <a:r>
              <a:rPr lang="en-US" sz="18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Control mode :V/F open loop</a:t>
            </a:r>
            <a:r>
              <a:rPr lang="en-US" sz="18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/>
            </a:r>
            <a:br>
              <a:rPr lang="en-US" sz="18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</a:br>
            <a:r>
              <a:rPr lang="en-US" sz="18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Rated current :4 (A)</a:t>
            </a:r>
            <a:endParaRPr sz="1800">
              <a:solidFill>
                <a:schemeClr val="dk1"/>
              </a:solidFill>
              <a:latin typeface="Angsana New"/>
              <a:ea typeface="Angsana New"/>
              <a:cs typeface="Angsana New"/>
              <a:sym typeface="Angsana New"/>
            </a:endParaRPr>
          </a:p>
        </p:txBody>
      </p:sp>
      <p:pic>
        <p:nvPicPr>
          <p:cNvPr id="420" name="Google Shape;42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60251" y="2246704"/>
            <a:ext cx="3814723" cy="3814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9"/>
          <p:cNvSpPr txBox="1"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1"/>
              <a:t> Solenoid Valve</a:t>
            </a:r>
            <a:endParaRPr sz="6000" b="1"/>
          </a:p>
        </p:txBody>
      </p:sp>
      <p:pic>
        <p:nvPicPr>
          <p:cNvPr id="426" name="Google Shape;426;p29"/>
          <p:cNvPicPr preferRelativeResize="0"/>
          <p:nvPr/>
        </p:nvPicPr>
        <p:blipFill rotWithShape="1">
          <a:blip r:embed="rId3">
            <a:alphaModFix/>
          </a:blip>
          <a:srcRect t="21719" b="15188"/>
          <a:stretch/>
        </p:blipFill>
        <p:spPr>
          <a:xfrm>
            <a:off x="78557" y="2017336"/>
            <a:ext cx="6858000" cy="432690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7" name="Google Shape;427;p29"/>
          <p:cNvGraphicFramePr/>
          <p:nvPr/>
        </p:nvGraphicFramePr>
        <p:xfrm>
          <a:off x="5786487" y="2365090"/>
          <a:ext cx="5836750" cy="3631400"/>
        </p:xfrm>
        <a:graphic>
          <a:graphicData uri="http://schemas.openxmlformats.org/drawingml/2006/table">
            <a:tbl>
              <a:tblPr>
                <a:noFill/>
                <a:tableStyleId>{94B9D171-2FE9-47B9-AE07-08CF9B94366F}</a:tableStyleId>
              </a:tblPr>
              <a:tblGrid>
                <a:gridCol w="291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ชื่อผลิตภัณฑ์:</a:t>
                      </a:r>
                      <a:endParaRPr sz="200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5275" marR="5275" marT="5275" marB="5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วาล์วSolenoidพลาสติก</a:t>
                      </a:r>
                      <a:endParaRPr/>
                    </a:p>
                  </a:txBody>
                  <a:tcPr marL="5275" marR="5275" marT="5275" marB="5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ทำงาน:</a:t>
                      </a:r>
                      <a:endParaRPr sz="200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5275" marR="5275" marT="5275" marB="5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น้ำ</a:t>
                      </a:r>
                      <a:endParaRPr/>
                    </a:p>
                  </a:txBody>
                  <a:tcPr marL="5275" marR="5275" marT="5275" marB="5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ขนาดพอร์ต:</a:t>
                      </a:r>
                      <a:endParaRPr sz="200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5275" marR="5275" marT="5275" marB="5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rgbClr val="FF0000"/>
                          </a:solidFill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1/2 "(OD:20 มม.)</a:t>
                      </a:r>
                      <a:endParaRPr sz="20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rgbClr val="FF0000"/>
                          </a:solidFill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3/4 "(OD:25 มม.)</a:t>
                      </a:r>
                      <a:endParaRPr sz="20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5275" marR="5275" marT="5275" marB="5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แรงดันไฟฟ้าขดลวด:</a:t>
                      </a:r>
                      <a:endParaRPr sz="200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5275" marR="5275" marT="5275" marB="5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rgbClr val="FF0000"/>
                          </a:solidFill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DC: 12V,24V</a:t>
                      </a:r>
                      <a:endParaRPr sz="20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rgbClr val="FF0000"/>
                          </a:solidFill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AC: 220V</a:t>
                      </a:r>
                      <a:endParaRPr sz="2000" b="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5275" marR="5275" marT="5275" marB="5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โหมดการทำงาน:</a:t>
                      </a:r>
                      <a:endParaRPr sz="200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5275" marR="5275" marT="5275" marB="5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NC (ปกติปิด)</a:t>
                      </a:r>
                      <a:endParaRPr/>
                    </a:p>
                  </a:txBody>
                  <a:tcPr marL="5275" marR="5275" marT="5275" marB="5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ความดันช่วง:</a:t>
                      </a:r>
                      <a:endParaRPr sz="200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5275" marR="5275" marT="5275" marB="5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0.02 &lt;ความดัน &lt;0.8 MPa</a:t>
                      </a:r>
                      <a:endParaRPr/>
                    </a:p>
                  </a:txBody>
                  <a:tcPr marL="5275" marR="5275" marT="5275" marB="5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อุณหภูมิช่วง:</a:t>
                      </a:r>
                      <a:endParaRPr sz="200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5275" marR="5275" marT="5275" marB="5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0-80 ℃</a:t>
                      </a:r>
                      <a:endParaRPr/>
                    </a:p>
                  </a:txBody>
                  <a:tcPr marL="5275" marR="5275" marT="5275" marB="5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การป้องกัน:</a:t>
                      </a:r>
                      <a:endParaRPr sz="2000">
                        <a:latin typeface="Angsana New"/>
                        <a:ea typeface="Angsana New"/>
                        <a:cs typeface="Angsana New"/>
                        <a:sym typeface="Angsana New"/>
                      </a:endParaRPr>
                    </a:p>
                  </a:txBody>
                  <a:tcPr marL="5275" marR="5275" marT="5275" marB="5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ngsana New"/>
                          <a:ea typeface="Angsana New"/>
                          <a:cs typeface="Angsana New"/>
                          <a:sym typeface="Angsana New"/>
                        </a:rPr>
                        <a:t>IP54</a:t>
                      </a:r>
                      <a:endParaRPr/>
                    </a:p>
                  </a:txBody>
                  <a:tcPr marL="5275" marR="5275" marT="5275" marB="5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428" name="Google Shape;428;p29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9" name="Google Shape;429;p29" descr="100-PGA-9V - 1&quot;Solenoid valve - Rain Bir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327418"/>
            <a:ext cx="1447932" cy="144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0"/>
          <p:cNvSpPr txBox="1"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1"/>
              <a:t> Solenoid Valve</a:t>
            </a:r>
            <a:endParaRPr sz="6000" b="1"/>
          </a:p>
        </p:txBody>
      </p:sp>
      <p:pic>
        <p:nvPicPr>
          <p:cNvPr id="435" name="Google Shape;435;p30" descr="https://ae01.alicdn.com/kf/Hf86f6556648048d9a95fd213da470d18i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951348"/>
            <a:ext cx="4227922" cy="422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1496" y="1664077"/>
            <a:ext cx="4851366" cy="498073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0"/>
          <p:cNvSpPr/>
          <p:nvPr/>
        </p:nvSpPr>
        <p:spPr>
          <a:xfrm>
            <a:off x="540470" y="6130472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Solenoid วาล์ว DC12V DC24V AC220V 110V</a:t>
            </a:r>
            <a:endParaRPr/>
          </a:p>
        </p:txBody>
      </p:sp>
      <p:cxnSp>
        <p:nvCxnSpPr>
          <p:cNvPr id="438" name="Google Shape;438;p30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39" name="Google Shape;439;p30" descr="100-PGA-9V - 1&quot;Solenoid valve - Rain Bir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327418"/>
            <a:ext cx="1447932" cy="144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1"/>
          <p:cNvSpPr txBox="1"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1"/>
              <a:t> Solenoid Valve</a:t>
            </a:r>
            <a:endParaRPr sz="6000" b="1"/>
          </a:p>
        </p:txBody>
      </p:sp>
      <p:pic>
        <p:nvPicPr>
          <p:cNvPr id="445" name="Google Shape;445;p31" descr="Direct Lift Diaphragm Solenoid Valve Principle | Instrumentation Tool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7675" y="1664077"/>
            <a:ext cx="7116649" cy="45973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p31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7" name="Google Shape;447;p31" descr="100-PGA-9V - 1&quot;Solenoid valve - Rain Bir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327418"/>
            <a:ext cx="1447932" cy="144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2"/>
          <p:cNvSpPr txBox="1"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1"/>
              <a:t> Solenoid Valve</a:t>
            </a:r>
            <a:endParaRPr sz="6000" b="1"/>
          </a:p>
        </p:txBody>
      </p:sp>
      <p:pic>
        <p:nvPicPr>
          <p:cNvPr id="453" name="Google Shape;453;p32" descr="Parts of Solenoid Valve - Control Valves - Instrumentation For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2250" y="1664077"/>
            <a:ext cx="6667500" cy="464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32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55" name="Google Shape;455;p32" descr="100-PGA-9V - 1&quot;Solenoid valve - Rain Bir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327418"/>
            <a:ext cx="1447932" cy="144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3"/>
          <p:cNvSpPr txBox="1"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1"/>
              <a:t> Solenoid Valve</a:t>
            </a:r>
            <a:endParaRPr sz="6000" b="1"/>
          </a:p>
        </p:txBody>
      </p:sp>
      <p:pic>
        <p:nvPicPr>
          <p:cNvPr id="461" name="Google Shape;461;p33" descr="100-PGA-9V - 1&quot;Solenoid valve - Rain Bir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27418"/>
            <a:ext cx="1447932" cy="144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912" y="1643115"/>
            <a:ext cx="3772662" cy="493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3" descr="RainBird DV - 1&quot; Threaded Inlet/Outlet DV Series Valv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142" y="2420435"/>
            <a:ext cx="5372090" cy="3760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4" name="Google Shape;464;p33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"/>
          <p:cNvSpPr txBox="1"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1"/>
              <a:t> Solenoid Valve</a:t>
            </a:r>
            <a:endParaRPr sz="6000" b="1"/>
          </a:p>
        </p:txBody>
      </p:sp>
      <p:pic>
        <p:nvPicPr>
          <p:cNvPr id="470" name="Google Shape;470;p34" descr="100-PGA-9V - 1&quot;Solenoid valve - Rain Bir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27418"/>
            <a:ext cx="1447932" cy="144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4" title="How Do Irrigation Valves Work?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84981" y="1959007"/>
            <a:ext cx="7762450" cy="43663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34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5"/>
          <p:cNvSpPr txBox="1"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1"/>
              <a:t> Solenoid Valve</a:t>
            </a:r>
            <a:endParaRPr sz="6000" b="1"/>
          </a:p>
        </p:txBody>
      </p:sp>
      <p:pic>
        <p:nvPicPr>
          <p:cNvPr id="478" name="Google Shape;478;p35" descr="100-PGA-9V - 1&quot;Solenoid valve - Rain Bir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27418"/>
            <a:ext cx="1447932" cy="1447932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5"/>
          <p:cNvSpPr/>
          <p:nvPr/>
        </p:nvSpPr>
        <p:spPr>
          <a:xfrm>
            <a:off x="5086429" y="1885914"/>
            <a:ext cx="6096000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TECHNICAL INFORMATION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Stainless-steel diaphragm differential spring for smooth closing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Solenoid certifi cate CE, IP 68 9 PN12 tested piece by piece at 14 bar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Bleed handle for manual opening with internal bleed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Energy efficient solenoid 0.2 amp, 4.8 VA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Standard solenoid: 24 VAC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Available solenoid 12 VDC; 24 VDC; 110 VAC; 9 (6-40) VDC Latching </a:t>
            </a:r>
            <a:endParaRPr/>
          </a:p>
        </p:txBody>
      </p:sp>
      <p:sp>
        <p:nvSpPr>
          <p:cNvPr id="480" name="Google Shape;480;p35"/>
          <p:cNvSpPr/>
          <p:nvPr/>
        </p:nvSpPr>
        <p:spPr>
          <a:xfrm>
            <a:off x="5086429" y="5132516"/>
            <a:ext cx="60960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OPERATING CONDITIONS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Pressure: min 1.0 bar - max 12.0 bar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rate: from 20 l/min to 90 l/min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Temperature: +4° C/70° C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5"/>
          <p:cNvSpPr/>
          <p:nvPr/>
        </p:nvSpPr>
        <p:spPr>
          <a:xfrm>
            <a:off x="1009571" y="6055845"/>
            <a:ext cx="34295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sng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ELECTRIC VALVES RN 150</a:t>
            </a:r>
            <a:endParaRPr sz="2000" b="0" i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2" name="Google Shape;48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5918" y="1701369"/>
            <a:ext cx="3176833" cy="44541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35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6"/>
          <p:cNvSpPr txBox="1"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1"/>
              <a:t> Solenoid Valve</a:t>
            </a:r>
            <a:endParaRPr sz="6000" b="1"/>
          </a:p>
        </p:txBody>
      </p:sp>
      <p:pic>
        <p:nvPicPr>
          <p:cNvPr id="489" name="Google Shape;489;p36" descr="100-PGA-9V - 1&quot;Solenoid valve - Rain Bir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27418"/>
            <a:ext cx="1447932" cy="144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6" descr="EV_180_3F_9VD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0169" y="2633188"/>
            <a:ext cx="26670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6"/>
          <p:cNvSpPr/>
          <p:nvPr/>
        </p:nvSpPr>
        <p:spPr>
          <a:xfrm>
            <a:off x="1540169" y="5578964"/>
            <a:ext cx="27702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sng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ELECTRIC VALVES RN 180</a:t>
            </a:r>
            <a:endParaRPr sz="1600" b="0" i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2" name="Google Shape;492;p36" descr="EV_160_2F_9VDC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1380" y="2633188"/>
            <a:ext cx="26670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6"/>
          <p:cNvSpPr/>
          <p:nvPr/>
        </p:nvSpPr>
        <p:spPr>
          <a:xfrm>
            <a:off x="4799757" y="5561782"/>
            <a:ext cx="27702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sng" strike="noStrike">
                <a:solidFill>
                  <a:srgbClr val="076A16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ELECTRIC VALVES RN 160</a:t>
            </a:r>
            <a:endParaRPr sz="1600" b="0" i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4" name="Google Shape;494;p36" descr="http://www.rain.it/images/stories/virtuemart/product/02%20RN%20JAR%20TOP%20%209VDC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60079" y="1587556"/>
            <a:ext cx="2770247" cy="388428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6"/>
          <p:cNvSpPr/>
          <p:nvPr/>
        </p:nvSpPr>
        <p:spPr>
          <a:xfrm>
            <a:off x="8575047" y="5546393"/>
            <a:ext cx="26552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ELECTRIC VALVES JAR-TOP</a:t>
            </a:r>
            <a:endParaRPr/>
          </a:p>
        </p:txBody>
      </p:sp>
      <p:cxnSp>
        <p:nvCxnSpPr>
          <p:cNvPr id="496" name="Google Shape;496;p36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7"/>
          <p:cNvSpPr txBox="1"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1"/>
              <a:t> Solenoid Valve</a:t>
            </a:r>
            <a:endParaRPr sz="6000" b="1"/>
          </a:p>
        </p:txBody>
      </p:sp>
      <p:pic>
        <p:nvPicPr>
          <p:cNvPr id="502" name="Google Shape;502;p37" descr="100-PGA-9V - 1&quot;Solenoid valve - Rain Bir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27418"/>
            <a:ext cx="1447932" cy="144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7" descr="http://www.rain.it/images/stories/virtuemart/product/101.3507000-.jpg"/>
          <p:cNvPicPr preferRelativeResize="0"/>
          <p:nvPr/>
        </p:nvPicPr>
        <p:blipFill rotWithShape="1">
          <a:blip r:embed="rId4">
            <a:alphaModFix/>
          </a:blip>
          <a:srcRect l="25437" r="26671"/>
          <a:stretch/>
        </p:blipFill>
        <p:spPr>
          <a:xfrm>
            <a:off x="2192355" y="1486890"/>
            <a:ext cx="2244460" cy="4686563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7"/>
          <p:cNvSpPr/>
          <p:nvPr/>
        </p:nvSpPr>
        <p:spPr>
          <a:xfrm>
            <a:off x="7051248" y="5967168"/>
            <a:ext cx="29213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 VAC electric valves</a:t>
            </a:r>
            <a:endParaRPr/>
          </a:p>
        </p:txBody>
      </p:sp>
      <p:pic>
        <p:nvPicPr>
          <p:cNvPr id="505" name="Google Shape;505;p37" descr="http://www.rain.it/images/stories/virtuemart/product/101.1001101-.jpg"/>
          <p:cNvPicPr preferRelativeResize="0"/>
          <p:nvPr/>
        </p:nvPicPr>
        <p:blipFill rotWithShape="1">
          <a:blip r:embed="rId5">
            <a:alphaModFix/>
          </a:blip>
          <a:srcRect l="20009" r="11611" b="6436"/>
          <a:stretch/>
        </p:blipFill>
        <p:spPr>
          <a:xfrm>
            <a:off x="7229917" y="1690687"/>
            <a:ext cx="3252690" cy="445069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7"/>
          <p:cNvSpPr/>
          <p:nvPr/>
        </p:nvSpPr>
        <p:spPr>
          <a:xfrm>
            <a:off x="238812" y="6007362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sng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SOLENOIDE RAIN 9VDC BISTABILE</a:t>
            </a:r>
            <a:endParaRPr sz="2000" b="0" i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7" name="Google Shape;507;p37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DC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143" name="Google Shape;143;p4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4" name="Google Shape;14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 descr="Brushed Dc Motors"/>
          <p:cNvPicPr preferRelativeResize="0"/>
          <p:nvPr/>
        </p:nvPicPr>
        <p:blipFill rotWithShape="1">
          <a:blip r:embed="rId4">
            <a:alphaModFix/>
          </a:blip>
          <a:srcRect l="2322" t="27658" r="3304" b="15188"/>
          <a:stretch/>
        </p:blipFill>
        <p:spPr>
          <a:xfrm>
            <a:off x="1904214" y="1896824"/>
            <a:ext cx="8854172" cy="459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8"/>
          <p:cNvSpPr txBox="1"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1"/>
              <a:t> Solenoid Valve</a:t>
            </a:r>
            <a:endParaRPr sz="6000" b="1"/>
          </a:p>
        </p:txBody>
      </p:sp>
      <p:pic>
        <p:nvPicPr>
          <p:cNvPr id="513" name="Google Shape;513;p38" descr="100-PGA-9V - 1&quot;Solenoid valve - Rain Bir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27418"/>
            <a:ext cx="1447932" cy="144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8" descr="http://www.rain.it/images/stories/virtuemart/product/101.3507000-.jpg"/>
          <p:cNvPicPr preferRelativeResize="0"/>
          <p:nvPr/>
        </p:nvPicPr>
        <p:blipFill rotWithShape="1">
          <a:blip r:embed="rId4">
            <a:alphaModFix/>
          </a:blip>
          <a:srcRect l="25437" r="26671"/>
          <a:stretch/>
        </p:blipFill>
        <p:spPr>
          <a:xfrm>
            <a:off x="635999" y="1830262"/>
            <a:ext cx="2154333" cy="449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96329" y="2130400"/>
            <a:ext cx="6829034" cy="30369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6" name="Google Shape;516;p38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7" name="Google Shape;517;p38"/>
          <p:cNvSpPr/>
          <p:nvPr/>
        </p:nvSpPr>
        <p:spPr>
          <a:xfrm>
            <a:off x="4426134" y="5607023"/>
            <a:ext cx="45589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การควบคุม Latch Soleniod valves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9"/>
          <p:cNvSpPr txBox="1"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1"/>
              <a:t> Solenoid Valve</a:t>
            </a:r>
            <a:endParaRPr sz="6000" b="1"/>
          </a:p>
        </p:txBody>
      </p:sp>
      <p:pic>
        <p:nvPicPr>
          <p:cNvPr id="523" name="Google Shape;523;p39" descr="100-PGA-9V - 1&quot;Solenoid valve - Rain Bir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27418"/>
            <a:ext cx="1447932" cy="144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9" descr="http://www.rain.it/images/stories/virtuemart/product/101.3507000-.jpg"/>
          <p:cNvPicPr preferRelativeResize="0"/>
          <p:nvPr/>
        </p:nvPicPr>
        <p:blipFill rotWithShape="1">
          <a:blip r:embed="rId4">
            <a:alphaModFix/>
          </a:blip>
          <a:srcRect l="25437" r="26671"/>
          <a:stretch/>
        </p:blipFill>
        <p:spPr>
          <a:xfrm>
            <a:off x="551158" y="1796003"/>
            <a:ext cx="2267455" cy="4734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p39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26" name="Google Shape;526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1049" y="2044880"/>
            <a:ext cx="6284212" cy="343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9"/>
          <p:cNvSpPr/>
          <p:nvPr/>
        </p:nvSpPr>
        <p:spPr>
          <a:xfrm>
            <a:off x="4426134" y="5607023"/>
            <a:ext cx="45589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การควบคุม Latch Soleniod valves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0"/>
          <p:cNvSpPr txBox="1"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1"/>
              <a:t> Solenoid Valve</a:t>
            </a:r>
            <a:endParaRPr sz="6000" b="1"/>
          </a:p>
        </p:txBody>
      </p:sp>
      <p:pic>
        <p:nvPicPr>
          <p:cNvPr id="533" name="Google Shape;533;p40" descr="100-PGA-9V - 1&quot;Solenoid valve - Rain Bir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27418"/>
            <a:ext cx="1447932" cy="144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0" descr="http://www.rain.it/images/stories/virtuemart/product/101.3507000-.jpg"/>
          <p:cNvPicPr preferRelativeResize="0"/>
          <p:nvPr/>
        </p:nvPicPr>
        <p:blipFill rotWithShape="1">
          <a:blip r:embed="rId4">
            <a:alphaModFix/>
          </a:blip>
          <a:srcRect l="25437" r="26671"/>
          <a:stretch/>
        </p:blipFill>
        <p:spPr>
          <a:xfrm>
            <a:off x="747878" y="2120322"/>
            <a:ext cx="1921653" cy="401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0" descr="Bidirectional driving solenoid using H bridge and raspberry pi - Electrical  Engineering Stack Exchan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28055" y="1864398"/>
            <a:ext cx="7479135" cy="40601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Google Shape;536;p40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7" name="Google Shape;537;p40"/>
          <p:cNvSpPr/>
          <p:nvPr/>
        </p:nvSpPr>
        <p:spPr>
          <a:xfrm>
            <a:off x="4426134" y="6138523"/>
            <a:ext cx="45589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การควบคุม Latch Soleniod valves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41" descr="http://www.rain.it/images/stories/virtuemart/product/PR_S-DIAL.jpg"/>
          <p:cNvPicPr preferRelativeResize="0"/>
          <p:nvPr/>
        </p:nvPicPr>
        <p:blipFill rotWithShape="1">
          <a:blip r:embed="rId3">
            <a:alphaModFix/>
          </a:blip>
          <a:srcRect t="6061"/>
          <a:stretch/>
        </p:blipFill>
        <p:spPr>
          <a:xfrm>
            <a:off x="6329622" y="1702996"/>
            <a:ext cx="3403142" cy="448244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1"/>
          <p:cNvSpPr txBox="1"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1"/>
              <a:t> Solenoid Valve</a:t>
            </a:r>
            <a:endParaRPr sz="6000" b="1"/>
          </a:p>
        </p:txBody>
      </p:sp>
      <p:pic>
        <p:nvPicPr>
          <p:cNvPr id="544" name="Google Shape;544;p41" descr="100-PGA-9V - 1&quot;Solenoid valve - Rain Bir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327418"/>
            <a:ext cx="1447932" cy="1447932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1"/>
          <p:cNvSpPr/>
          <p:nvPr/>
        </p:nvSpPr>
        <p:spPr>
          <a:xfrm>
            <a:off x="6469243" y="5952650"/>
            <a:ext cx="32635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sng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S-DIAL OUTDOOR</a:t>
            </a:r>
            <a:endParaRPr sz="2800" b="0" i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3087814" y="5952650"/>
            <a:ext cx="14349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sng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W-DIAL</a:t>
            </a:r>
            <a:endParaRPr sz="2800" b="0" i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7" name="Google Shape;547;p41" descr="http://www.rain.it/images/stories/virtuemart/product/W%20dial%202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26002" y="2111227"/>
            <a:ext cx="3841423" cy="38414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8" name="Google Shape;548;p41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2"/>
          <p:cNvSpPr txBox="1"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1"/>
              <a:t>      Motorized ball Valve</a:t>
            </a:r>
            <a:endParaRPr sz="6000" b="1"/>
          </a:p>
        </p:txBody>
      </p:sp>
      <p:pic>
        <p:nvPicPr>
          <p:cNvPr id="554" name="Google Shape;554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564" y="2021231"/>
            <a:ext cx="3263503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250" y="2021230"/>
            <a:ext cx="4351339" cy="4351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312" y="365125"/>
            <a:ext cx="1298952" cy="129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72633" y="2134785"/>
            <a:ext cx="4124227" cy="4124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42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</a:pPr>
            <a:r>
              <a:rPr lang="en-US" sz="6000" b="1">
                <a:solidFill>
                  <a:srgbClr val="000000"/>
                </a:solidFill>
              </a:rPr>
              <a:t> Motorized ball Valve</a:t>
            </a:r>
            <a:endParaRPr/>
          </a:p>
        </p:txBody>
      </p:sp>
      <p:sp>
        <p:nvSpPr>
          <p:cNvPr id="564" name="Google Shape;564;p43"/>
          <p:cNvSpPr/>
          <p:nvPr/>
        </p:nvSpPr>
        <p:spPr>
          <a:xfrm>
            <a:off x="6015086" y="1690688"/>
            <a:ext cx="5338714" cy="489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>ข้อมูลจำเพาะ: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ngsana New"/>
              <a:ea typeface="Angsana New"/>
              <a:cs typeface="Angsana New"/>
              <a:sym typeface="Angsana New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>วาล์ว: 2 WAY NPT/BSP 1/4 ''-1 1/4'' DN8-DN32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>Actuator: AC/DC9-24V (CR202, CR305, CR502, CR705)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>Working current: ≤ 500MA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>เวลาเปิด/ปิด: ≤ 5S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>อายุการใช้งาน: 100000ครั้ง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>แรงบิดสูงสุด: 2Nm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>ความดันสูงสุด: 1.3 MPa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>สภาพแวดล้อมอุณหภูมิ: -15 ℃ ~ 50 ℃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>Liquidอุณหภูมิ: 2 ℃ ~ 90 ℃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>Actuatorหมุน: 90องศา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>ชั้นป้องกัน: IP67</a:t>
            </a:r>
            <a:endParaRPr/>
          </a:p>
        </p:txBody>
      </p:sp>
      <p:pic>
        <p:nvPicPr>
          <p:cNvPr id="565" name="Google Shape;565;p43"/>
          <p:cNvPicPr preferRelativeResize="0"/>
          <p:nvPr/>
        </p:nvPicPr>
        <p:blipFill rotWithShape="1">
          <a:blip r:embed="rId3">
            <a:alphaModFix/>
          </a:blip>
          <a:srcRect t="7603" b="2363"/>
          <a:stretch/>
        </p:blipFill>
        <p:spPr>
          <a:xfrm>
            <a:off x="1515359" y="1690688"/>
            <a:ext cx="3132055" cy="281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3" descr="https://ae01.alicdn.com/kf/H90d9bc9ca801481eb4bb683d2d2d4283e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20688" r="19875"/>
          <a:stretch/>
        </p:blipFill>
        <p:spPr>
          <a:xfrm>
            <a:off x="838200" y="4510590"/>
            <a:ext cx="4384249" cy="21868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7" name="Google Shape;567;p43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68" name="Google Shape;568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0848" y="391736"/>
            <a:ext cx="1298952" cy="129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</a:pPr>
            <a:r>
              <a:rPr lang="en-US" sz="6000" b="1">
                <a:solidFill>
                  <a:srgbClr val="000000"/>
                </a:solidFill>
              </a:rPr>
              <a:t> Motorized ball Valve</a:t>
            </a:r>
            <a:endParaRPr/>
          </a:p>
        </p:txBody>
      </p:sp>
      <p:pic>
        <p:nvPicPr>
          <p:cNvPr id="574" name="Google Shape;57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952281"/>
            <a:ext cx="4284482" cy="4284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4" descr="https://ae01.alicdn.com/kf/Hbdd0a253e30c402995a5d4314fca5b932.jpg"/>
          <p:cNvPicPr preferRelativeResize="0"/>
          <p:nvPr/>
        </p:nvPicPr>
        <p:blipFill rotWithShape="1">
          <a:blip r:embed="rId4">
            <a:alphaModFix/>
          </a:blip>
          <a:srcRect t="20661" b="3980"/>
          <a:stretch/>
        </p:blipFill>
        <p:spPr>
          <a:xfrm>
            <a:off x="5334442" y="1690688"/>
            <a:ext cx="5591184" cy="48076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6" name="Google Shape;576;p44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77" name="Google Shape;577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0848" y="391736"/>
            <a:ext cx="1298952" cy="129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</a:pPr>
            <a:r>
              <a:rPr lang="en-US" sz="6000" b="1">
                <a:solidFill>
                  <a:srgbClr val="000000"/>
                </a:solidFill>
              </a:rPr>
              <a:t> Motorized ball Valve</a:t>
            </a:r>
            <a:endParaRPr/>
          </a:p>
        </p:txBody>
      </p:sp>
      <p:pic>
        <p:nvPicPr>
          <p:cNvPr id="583" name="Google Shape;583;p45" descr="https://ae01.alicdn.com/kf/Hea61a7498efd4d838bb9be5de9a16034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7284" y="1690688"/>
            <a:ext cx="9395578" cy="237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5" descr="https://ae01.alicdn.com/kf/H8df4a64fb2644533b28c2054d97b34edw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247284" y="3935649"/>
            <a:ext cx="8134350" cy="2676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5" name="Google Shape;585;p45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86" name="Google Shape;586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0848" y="391736"/>
            <a:ext cx="1298952" cy="1298952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5"/>
          <p:cNvSpPr/>
          <p:nvPr/>
        </p:nvSpPr>
        <p:spPr>
          <a:xfrm>
            <a:off x="4426134" y="6150509"/>
            <a:ext cx="45589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การควบคุม Motorized valves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</a:pPr>
            <a:r>
              <a:rPr lang="en-US" sz="6000" b="1">
                <a:solidFill>
                  <a:srgbClr val="000000"/>
                </a:solidFill>
              </a:rPr>
              <a:t> Motorized ball Valve</a:t>
            </a:r>
            <a:endParaRPr/>
          </a:p>
        </p:txBody>
      </p:sp>
      <p:pic>
        <p:nvPicPr>
          <p:cNvPr id="593" name="Google Shape;593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02152" y="4094464"/>
            <a:ext cx="8626310" cy="2488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6" descr="https://ae01.alicdn.com/kf/Hdd28defb7ccb4e72a15c43885395738ej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2152" y="1774707"/>
            <a:ext cx="8767713" cy="2292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5" name="Google Shape;595;p46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96" name="Google Shape;596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0848" y="391736"/>
            <a:ext cx="1298952" cy="1298952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6"/>
          <p:cNvSpPr/>
          <p:nvPr/>
        </p:nvSpPr>
        <p:spPr>
          <a:xfrm>
            <a:off x="4520403" y="6262042"/>
            <a:ext cx="45589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การควบคุม Motorized valves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000000"/>
                </a:solidFill>
              </a:rPr>
              <a:t> Motorized ball Valve</a:t>
            </a:r>
            <a:endParaRPr/>
          </a:p>
        </p:txBody>
      </p:sp>
      <p:pic>
        <p:nvPicPr>
          <p:cNvPr id="603" name="Google Shape;60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420" y="2278682"/>
            <a:ext cx="5673580" cy="3528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052239"/>
            <a:ext cx="5932841" cy="41230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5" name="Google Shape;605;p47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06" name="Google Shape;606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0848" y="391736"/>
            <a:ext cx="1298952" cy="1298952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7"/>
          <p:cNvSpPr/>
          <p:nvPr/>
        </p:nvSpPr>
        <p:spPr>
          <a:xfrm>
            <a:off x="4426134" y="6150509"/>
            <a:ext cx="45589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การควบคุม Motorized valves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DC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151" name="Google Shape;151;p5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2" name="Google Shape;15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6832" y="1921319"/>
            <a:ext cx="2413430" cy="2413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6154" y="1734362"/>
            <a:ext cx="2413431" cy="2413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/>
          <p:cNvPicPr preferRelativeResize="0"/>
          <p:nvPr/>
        </p:nvPicPr>
        <p:blipFill rotWithShape="1">
          <a:blip r:embed="rId6">
            <a:alphaModFix/>
          </a:blip>
          <a:srcRect t="15467"/>
          <a:stretch/>
        </p:blipFill>
        <p:spPr>
          <a:xfrm>
            <a:off x="8384973" y="1877645"/>
            <a:ext cx="2766511" cy="233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/>
          <p:cNvPicPr preferRelativeResize="0"/>
          <p:nvPr/>
        </p:nvPicPr>
        <p:blipFill rotWithShape="1">
          <a:blip r:embed="rId7">
            <a:alphaModFix/>
          </a:blip>
          <a:srcRect l="20355" t="17595" r="23622" b="11751"/>
          <a:stretch/>
        </p:blipFill>
        <p:spPr>
          <a:xfrm>
            <a:off x="3269996" y="3835459"/>
            <a:ext cx="2396670" cy="3022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48569" y="4216263"/>
            <a:ext cx="2413432" cy="2413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000000"/>
                </a:solidFill>
              </a:rPr>
              <a:t> Motorized ball Valve</a:t>
            </a:r>
            <a:endParaRPr/>
          </a:p>
        </p:txBody>
      </p:sp>
      <p:pic>
        <p:nvPicPr>
          <p:cNvPr id="613" name="Google Shape;613;p48" descr="QQ20170605221455_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051" y="2032117"/>
            <a:ext cx="3407888" cy="265981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48"/>
          <p:cNvSpPr/>
          <p:nvPr/>
        </p:nvSpPr>
        <p:spPr>
          <a:xfrm>
            <a:off x="910848" y="5021747"/>
            <a:ext cx="522618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Rive Power: AC220V AC24V DC12V DC24V</a:t>
            </a:r>
            <a:r>
              <a:rPr lang="en-US" sz="2400" dirty="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/>
            </a:r>
            <a:br>
              <a:rPr lang="en-US" sz="2400" dirty="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</a:br>
            <a:r>
              <a:rPr lang="en-US" sz="2400" b="0" i="0" dirty="0" err="1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การใช้พลังงาน</a:t>
            </a:r>
            <a:r>
              <a:rPr lang="en-US" sz="2400" b="0" i="0" dirty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: 5 </a:t>
            </a:r>
            <a:r>
              <a:rPr lang="en-US" sz="2400" b="0" i="0" dirty="0" err="1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วัตต์</a:t>
            </a:r>
            <a:r>
              <a:rPr lang="en-US" sz="2400" b="0" i="0" dirty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 (</a:t>
            </a:r>
            <a:r>
              <a:rPr lang="en-US" sz="2400" b="0" i="0" dirty="0" err="1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เมื่อวาล์วเปิดและปิด</a:t>
            </a:r>
            <a:r>
              <a:rPr lang="en-US" sz="2400" b="0" i="0" dirty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)</a:t>
            </a:r>
            <a:r>
              <a:rPr lang="en-US" sz="2400" dirty="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/>
            </a:r>
            <a:br>
              <a:rPr lang="en-US" sz="2400" dirty="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</a:br>
            <a:r>
              <a:rPr lang="en-US" sz="2400" b="0" i="0" dirty="0" err="1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ประเภทมอเตอร์</a:t>
            </a:r>
            <a:r>
              <a:rPr lang="en-US" sz="2400" b="0" i="0" dirty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: </a:t>
            </a:r>
            <a:r>
              <a:rPr lang="en-US" sz="2400" b="0" i="0" dirty="0" err="1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มอเตอร์แบบซิงโครนัส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>แรงบิดเอาต์พุต</a:t>
            </a:r>
            <a:r>
              <a:rPr lang="en-US" sz="2400" dirty="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>: 1.5Nm</a:t>
            </a:r>
            <a:br>
              <a:rPr lang="en-US" sz="2400" dirty="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</a:br>
            <a:endParaRPr sz="2400" dirty="0">
              <a:solidFill>
                <a:schemeClr val="dk1"/>
              </a:solidFill>
              <a:latin typeface="Angsana New"/>
              <a:ea typeface="Angsana New"/>
              <a:cs typeface="Angsana New"/>
              <a:sym typeface="Angsana New"/>
            </a:endParaRPr>
          </a:p>
        </p:txBody>
      </p:sp>
      <p:pic>
        <p:nvPicPr>
          <p:cNvPr id="615" name="Google Shape;615;p48" descr="HTB1fvgNMVXXXXc1aXXXq6xXFXXX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7509" y="2109586"/>
            <a:ext cx="3761442" cy="2493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8"/>
          <p:cNvPicPr preferRelativeResize="0"/>
          <p:nvPr/>
        </p:nvPicPr>
        <p:blipFill rotWithShape="1">
          <a:blip r:embed="rId5">
            <a:alphaModFix/>
          </a:blip>
          <a:srcRect r="23814"/>
          <a:stretch/>
        </p:blipFill>
        <p:spPr>
          <a:xfrm>
            <a:off x="8378951" y="1896888"/>
            <a:ext cx="2669263" cy="2627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7" name="Google Shape;617;p48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18" name="Google Shape;618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0848" y="391736"/>
            <a:ext cx="1298952" cy="1298952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8"/>
          <p:cNvSpPr/>
          <p:nvPr/>
        </p:nvSpPr>
        <p:spPr>
          <a:xfrm>
            <a:off x="4341293" y="6262042"/>
            <a:ext cx="45589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การควบคุม Motorized valves</a:t>
            </a: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6705600" y="4907825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err="1">
                <a:latin typeface="Angsana New"/>
                <a:ea typeface="Angsana New"/>
                <a:cs typeface="Angsana New"/>
                <a:sym typeface="Angsana New"/>
              </a:rPr>
              <a:t>เวลาทำงาน</a:t>
            </a:r>
            <a:r>
              <a:rPr lang="en-US" sz="2800" dirty="0">
                <a:latin typeface="Angsana New"/>
                <a:ea typeface="Angsana New"/>
                <a:cs typeface="Angsana New"/>
                <a:sym typeface="Angsana New"/>
              </a:rPr>
              <a:t>: 5-15 S</a:t>
            </a:r>
            <a:r>
              <a:rPr lang="en-US" sz="2800" dirty="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/>
            </a:r>
            <a:br>
              <a:rPr lang="en-US" sz="2800" dirty="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</a:br>
            <a:r>
              <a:rPr lang="en-US" sz="2800" dirty="0" err="1">
                <a:latin typeface="Angsana New"/>
                <a:ea typeface="Angsana New"/>
                <a:cs typeface="Angsana New"/>
                <a:sym typeface="Angsana New"/>
              </a:rPr>
              <a:t>ความดันการทำงาน</a:t>
            </a:r>
            <a:r>
              <a:rPr lang="en-US" sz="2800" dirty="0">
                <a:latin typeface="Angsana New"/>
                <a:ea typeface="Angsana New"/>
                <a:cs typeface="Angsana New"/>
                <a:sym typeface="Angsana New"/>
              </a:rPr>
              <a:t>: 1.6MPa</a:t>
            </a:r>
            <a:r>
              <a:rPr lang="en-US" sz="2800" dirty="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/>
            </a:r>
            <a:br>
              <a:rPr lang="en-US" sz="2800" dirty="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</a:br>
            <a:r>
              <a:rPr lang="en-US" sz="2800" dirty="0" err="1">
                <a:latin typeface="Angsana New"/>
                <a:ea typeface="Angsana New"/>
                <a:cs typeface="Angsana New"/>
                <a:sym typeface="Angsana New"/>
              </a:rPr>
              <a:t>ปิดความดันความแตกต่าง</a:t>
            </a:r>
            <a:r>
              <a:rPr lang="en-US" sz="2800" dirty="0">
                <a:latin typeface="Angsana New"/>
                <a:ea typeface="Angsana New"/>
                <a:cs typeface="Angsana New"/>
                <a:sym typeface="Angsana New"/>
              </a:rPr>
              <a:t>: &lt;0.4MPa</a:t>
            </a:r>
            <a:r>
              <a:rPr lang="en-US" sz="2800" dirty="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/>
            </a:r>
            <a:br>
              <a:rPr lang="en-US" sz="2800" dirty="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</a:br>
            <a:endParaRPr lang="en-US" sz="28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000000"/>
                </a:solidFill>
              </a:rPr>
              <a:t> Motorized ball Valve</a:t>
            </a:r>
            <a:endParaRPr/>
          </a:p>
        </p:txBody>
      </p:sp>
      <p:pic>
        <p:nvPicPr>
          <p:cNvPr id="625" name="Google Shape;625;p49" descr="https://ae01.alicdn.com/kf/HTB1w5yQRCzqK1RjSZFpq6ykSXXa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863332"/>
            <a:ext cx="4384249" cy="4384249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9"/>
          <p:cNvSpPr/>
          <p:nvPr/>
        </p:nvSpPr>
        <p:spPr>
          <a:xfrm>
            <a:off x="5354424" y="1690688"/>
            <a:ext cx="6096000" cy="489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ข้อมูลจำเพาะ:</a:t>
            </a:r>
            <a:endParaRPr sz="2400" b="0" i="0">
              <a:solidFill>
                <a:srgbClr val="000000"/>
              </a:solidFill>
              <a:latin typeface="Angsana New"/>
              <a:ea typeface="Angsana New"/>
              <a:cs typeface="Angsana New"/>
              <a:sym typeface="Angsana New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วัสดุ: ทองเหลือง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แรงดันไฟฟ้า: AC220V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Power: 6 W 50/60Hz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ขนาดพอร์ต: DN50 2"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เวลาในการดำเนินการ: 25 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แรงบิด: 4N. m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ปิดความดันความแตกต่าง: ≤ 6MPa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ความดันปกติ: PN16-PN20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มุมการหมุน: 0-90 °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ใช้ปานกลาง: เย็น/ร้อน, เอทานอล 50% solution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อุณหภูมิปานกลาง: 5-95 ℃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>
                <a:solidFill>
                  <a:srgbClr val="000000"/>
                </a:solidFill>
                <a:latin typeface="Angsana New"/>
                <a:ea typeface="Angsana New"/>
                <a:cs typeface="Angsana New"/>
                <a:sym typeface="Angsana New"/>
              </a:rPr>
              <a:t>สายไฟ: zero ลวด (สีฟ้า), ปิดวาล์ว (สีน้ำตาล), เปิดวาล์ว (สีดำ)</a:t>
            </a:r>
            <a:endParaRPr/>
          </a:p>
        </p:txBody>
      </p:sp>
      <p:cxnSp>
        <p:nvCxnSpPr>
          <p:cNvPr id="627" name="Google Shape;627;p49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28" name="Google Shape;628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0848" y="391736"/>
            <a:ext cx="1298952" cy="129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979D"/>
              </a:buClr>
              <a:buSzPts val="7200"/>
              <a:buFont typeface="Sarabun"/>
              <a:buNone/>
            </a:pPr>
            <a:r>
              <a:rPr lang="en-US" sz="7200" b="1">
                <a:solidFill>
                  <a:srgbClr val="1A979D"/>
                </a:solidFill>
                <a:latin typeface="Sarabun"/>
                <a:ea typeface="Sarabun"/>
                <a:cs typeface="Sarabun"/>
                <a:sym typeface="Sarabun"/>
              </a:rPr>
              <a:t>เอกสารอ้างอิง</a:t>
            </a:r>
            <a:endParaRPr/>
          </a:p>
        </p:txBody>
      </p:sp>
      <p:cxnSp>
        <p:nvCxnSpPr>
          <p:cNvPr id="634" name="Google Shape;634;p50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1A979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35" name="Google Shape;635;p50" descr="https://miro.medium.com/max/900/0*7dV2R3iaw5FreQ7Z.png"/>
          <p:cNvPicPr preferRelativeResize="0"/>
          <p:nvPr/>
        </p:nvPicPr>
        <p:blipFill rotWithShape="1">
          <a:blip r:embed="rId3">
            <a:alphaModFix/>
          </a:blip>
          <a:srcRect l="38298" t="21277" r="38507" b="16974"/>
          <a:stretch/>
        </p:blipFill>
        <p:spPr>
          <a:xfrm rot="5400000">
            <a:off x="920329" y="443813"/>
            <a:ext cx="869313" cy="1709629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0"/>
          <p:cNvSpPr/>
          <p:nvPr/>
        </p:nvSpPr>
        <p:spPr>
          <a:xfrm>
            <a:off x="609599" y="2232131"/>
            <a:ext cx="9593179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An Automated System for Monitoring Soil Moisture and Controlling Irrigation Using Low-cost Open-source Microcontrollers, January 2015 HortTechnology 25(1):110-118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CONTROL SYSTEMS ENGINEERING,</a:t>
            </a:r>
            <a:r>
              <a:rPr lang="en-US" sz="2800" baseline="300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28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norman S. Nise, seventh edition</a:t>
            </a:r>
            <a:endParaRPr/>
          </a:p>
        </p:txBody>
      </p:sp>
      <p:sp>
        <p:nvSpPr>
          <p:cNvPr id="637" name="Google Shape;637;p50"/>
          <p:cNvSpPr/>
          <p:nvPr/>
        </p:nvSpPr>
        <p:spPr>
          <a:xfrm>
            <a:off x="1610724" y="5150736"/>
            <a:ext cx="27220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shorturl.at/qt156</a:t>
            </a:r>
            <a:endParaRPr/>
          </a:p>
        </p:txBody>
      </p:sp>
      <p:pic>
        <p:nvPicPr>
          <p:cNvPr id="638" name="Google Shape;638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40385" y="4048013"/>
            <a:ext cx="2595906" cy="2595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DC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163" name="Google Shape;163;p6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4" name="Google Shape;16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 descr="https://ae01.alicdn.com/kf/HTB1wXyAbbr1gK0jSZR0q6zP8XXa0.jpg"/>
          <p:cNvPicPr preferRelativeResize="0"/>
          <p:nvPr/>
        </p:nvPicPr>
        <p:blipFill rotWithShape="1">
          <a:blip r:embed="rId4">
            <a:alphaModFix/>
          </a:blip>
          <a:srcRect b="45566"/>
          <a:stretch/>
        </p:blipFill>
        <p:spPr>
          <a:xfrm>
            <a:off x="1540889" y="2418127"/>
            <a:ext cx="9525000" cy="3733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DC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171" name="Google Shape;171;p7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2" name="Google Shape;17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7"/>
          <p:cNvSpPr/>
          <p:nvPr/>
        </p:nvSpPr>
        <p:spPr>
          <a:xfrm>
            <a:off x="3322970" y="6127227"/>
            <a:ext cx="579184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วงจรขับมอเตอร์ไฟตรงอย่างง่ายด้วยสวิตช์</a:t>
            </a:r>
            <a:endParaRPr dirty="0"/>
          </a:p>
        </p:txBody>
      </p:sp>
      <p:pic>
        <p:nvPicPr>
          <p:cNvPr id="174" name="Google Shape;174;p7"/>
          <p:cNvPicPr preferRelativeResize="0"/>
          <p:nvPr/>
        </p:nvPicPr>
        <p:blipFill rotWithShape="1">
          <a:blip r:embed="rId4">
            <a:alphaModFix/>
          </a:blip>
          <a:srcRect b="22830"/>
          <a:stretch/>
        </p:blipFill>
        <p:spPr>
          <a:xfrm>
            <a:off x="1024128" y="2461789"/>
            <a:ext cx="10389524" cy="289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2561ef14a_1_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DC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180" name="Google Shape;180;g132561ef14a_1_5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1" name="Google Shape;181;g132561ef14a_1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32561ef14a_1_5"/>
          <p:cNvSpPr/>
          <p:nvPr/>
        </p:nvSpPr>
        <p:spPr>
          <a:xfrm>
            <a:off x="3892624" y="6099125"/>
            <a:ext cx="54240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การขับมอเตอร์ด้วย Relay Module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g132561ef14a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572" y="1843163"/>
            <a:ext cx="4103500" cy="41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32561ef14a_1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7447" y="1843225"/>
            <a:ext cx="4114472" cy="41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77D"/>
              </a:buClr>
              <a:buSzPts val="6600"/>
              <a:buFont typeface="Sarabun"/>
              <a:buNone/>
            </a:pPr>
            <a:r>
              <a:rPr lang="en-US" sz="6600" b="1">
                <a:solidFill>
                  <a:srgbClr val="00577D"/>
                </a:solidFill>
                <a:latin typeface="Sarabun"/>
                <a:ea typeface="Sarabun"/>
                <a:cs typeface="Sarabun"/>
                <a:sym typeface="Sarabun"/>
              </a:rPr>
              <a:t>DC MOTOR</a:t>
            </a:r>
            <a:endParaRPr sz="6600" b="1">
              <a:solidFill>
                <a:srgbClr val="00577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190" name="Google Shape;190;p8"/>
          <p:cNvCxnSpPr/>
          <p:nvPr/>
        </p:nvCxnSpPr>
        <p:spPr>
          <a:xfrm>
            <a:off x="2209800" y="1690688"/>
            <a:ext cx="8991600" cy="0"/>
          </a:xfrm>
          <a:prstGeom prst="straightConnector1">
            <a:avLst/>
          </a:prstGeom>
          <a:noFill/>
          <a:ln w="57150" cap="flat" cmpd="sng">
            <a:solidFill>
              <a:srgbClr val="0057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1" name="Google Shape;19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47" y="345945"/>
            <a:ext cx="1531700" cy="15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"/>
          <p:cNvSpPr/>
          <p:nvPr/>
        </p:nvSpPr>
        <p:spPr>
          <a:xfrm>
            <a:off x="3892629" y="6099126"/>
            <a:ext cx="549755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การขับมอเตอร์ด้วย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Solid State Relay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8" descr="https://ae01.alicdn.com/kf/HTB15O5XX9f2gK0jSZFPq6xsopXa5.jpg"/>
          <p:cNvPicPr preferRelativeResize="0"/>
          <p:nvPr/>
        </p:nvPicPr>
        <p:blipFill rotWithShape="1">
          <a:blip r:embed="rId4">
            <a:alphaModFix/>
          </a:blip>
          <a:srcRect l="16278" t="10298" r="15320" b="4091"/>
          <a:stretch/>
        </p:blipFill>
        <p:spPr>
          <a:xfrm rot="-5400000">
            <a:off x="1712769" y="1616034"/>
            <a:ext cx="3940390" cy="4931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" descr="_MG_3370"/>
          <p:cNvPicPr preferRelativeResize="0"/>
          <p:nvPr/>
        </p:nvPicPr>
        <p:blipFill rotWithShape="1">
          <a:blip r:embed="rId5">
            <a:alphaModFix/>
          </a:blip>
          <a:srcRect t="5191" b="11417"/>
          <a:stretch/>
        </p:blipFill>
        <p:spPr>
          <a:xfrm>
            <a:off x="6912989" y="2179228"/>
            <a:ext cx="4114799" cy="3431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1360</Words>
  <Application>Microsoft Office PowerPoint</Application>
  <PresentationFormat>Widescreen</PresentationFormat>
  <Paragraphs>332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Angsana New</vt:lpstr>
      <vt:lpstr>Montserrat</vt:lpstr>
      <vt:lpstr>Open Sans</vt:lpstr>
      <vt:lpstr>Arial</vt:lpstr>
      <vt:lpstr>Roboto</vt:lpstr>
      <vt:lpstr>CordiaUPC</vt:lpstr>
      <vt:lpstr>Sarabun</vt:lpstr>
      <vt:lpstr>TH SarabunPSK</vt:lpstr>
      <vt:lpstr>Noto Sans Symbols</vt:lpstr>
      <vt:lpstr>Calibri</vt:lpstr>
      <vt:lpstr>Office Theme</vt:lpstr>
      <vt:lpstr>PowerPoint Presentation</vt:lpstr>
      <vt:lpstr>         Actuator และการควบคุม</vt:lpstr>
      <vt:lpstr>         Actuator และการควบคุม</vt:lpstr>
      <vt:lpstr>DC MOTOR</vt:lpstr>
      <vt:lpstr>DC MOTOR</vt:lpstr>
      <vt:lpstr>DC MOTOR</vt:lpstr>
      <vt:lpstr>DC MOTOR</vt:lpstr>
      <vt:lpstr>DC MOTOR</vt:lpstr>
      <vt:lpstr>DC MOTOR</vt:lpstr>
      <vt:lpstr>DC MOTOR</vt:lpstr>
      <vt:lpstr>DC MOTOR</vt:lpstr>
      <vt:lpstr>DC MOTOR</vt:lpstr>
      <vt:lpstr>DC MOTOR</vt:lpstr>
      <vt:lpstr>DC MOTOR</vt:lpstr>
      <vt:lpstr>DC MOTOR</vt:lpstr>
      <vt:lpstr>DC MOTOR</vt:lpstr>
      <vt:lpstr>BLDC (Brushless DC)</vt:lpstr>
      <vt:lpstr>BLDC (Brushless DC)</vt:lpstr>
      <vt:lpstr>BLDC (Brushless DC)</vt:lpstr>
      <vt:lpstr>BLDC (Brushless DC)</vt:lpstr>
      <vt:lpstr>AC MOTOR</vt:lpstr>
      <vt:lpstr>AC MOTOR</vt:lpstr>
      <vt:lpstr>AC MOTOR</vt:lpstr>
      <vt:lpstr>AC MOTOR</vt:lpstr>
      <vt:lpstr>AC MOTOR</vt:lpstr>
      <vt:lpstr>AC MOTOR</vt:lpstr>
      <vt:lpstr>AC MOTOR</vt:lpstr>
      <vt:lpstr>AC MOTOR</vt:lpstr>
      <vt:lpstr>AC MOTOR</vt:lpstr>
      <vt:lpstr>AC MOTOR</vt:lpstr>
      <vt:lpstr> Solenoid Valve</vt:lpstr>
      <vt:lpstr> Solenoid Valve</vt:lpstr>
      <vt:lpstr> Solenoid Valve</vt:lpstr>
      <vt:lpstr> Solenoid Valve</vt:lpstr>
      <vt:lpstr> Solenoid Valve</vt:lpstr>
      <vt:lpstr> Solenoid Valve</vt:lpstr>
      <vt:lpstr> Solenoid Valve</vt:lpstr>
      <vt:lpstr> Solenoid Valve</vt:lpstr>
      <vt:lpstr> Solenoid Valve</vt:lpstr>
      <vt:lpstr> Solenoid Valve</vt:lpstr>
      <vt:lpstr> Solenoid Valve</vt:lpstr>
      <vt:lpstr> Solenoid Valve</vt:lpstr>
      <vt:lpstr> Solenoid Valve</vt:lpstr>
      <vt:lpstr>      Motorized ball Valve</vt:lpstr>
      <vt:lpstr> Motorized ball Valve</vt:lpstr>
      <vt:lpstr> Motorized ball Valve</vt:lpstr>
      <vt:lpstr> Motorized ball Valve</vt:lpstr>
      <vt:lpstr> Motorized ball Valve</vt:lpstr>
      <vt:lpstr> Motorized ball Valve</vt:lpstr>
      <vt:lpstr> Motorized ball Valve</vt:lpstr>
      <vt:lpstr> Motorized ball Valve</vt:lpstr>
      <vt:lpstr>เอกสารอ้างอิง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4</cp:revision>
  <dcterms:created xsi:type="dcterms:W3CDTF">2020-10-31T10:25:12Z</dcterms:created>
  <dcterms:modified xsi:type="dcterms:W3CDTF">2022-06-10T04:46:03Z</dcterms:modified>
</cp:coreProperties>
</file>